
<file path=[Content_Types].xml><?xml version="1.0" encoding="utf-8"?>
<Types xmlns="http://schemas.openxmlformats.org/package/2006/content-types">
  <Default ContentType="image/x-emf" Extension="emf"/>
  <Default ContentType="image/jpeg" Extension="jpeg"/>
  <Default ContentType="image/jpeg" Extension="jp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commentAuthors+xml" PartName="/ppt/commentAuthors.xml"/>
  <Override ContentType="application/vnd.openxmlformats-officedocument.presentationml.handoutMaster+xml" PartName="/ppt/handoutMasters/handoutMaster1.xml"/>
  <Override ContentType="image/jpg" PartName="/ppt/media/image5.jpg"/>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no"?><Relationships xmlns="http://schemas.openxmlformats.org/package/2006/relationships"><Relationship Id="rId1" Target="ppt/presentation.xml" Type="http://schemas.openxmlformats.org/officeDocument/2006/relationships/officeDocument"/><Relationship Id="rId2" Target="docProps/core.xml" Type="http://schemas.openxmlformats.org/package/2006/relationships/metadata/core-properties"/><Relationship Id="rId3"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5"/>
  </p:notesMasterIdLst>
  <p:handoutMasterIdLst>
    <p:handoutMasterId r:id="rId16"/>
  </p:handoutMasterIdLst>
  <p:sldIdLst>
    <p:sldId id="280" r:id="rId2"/>
    <p:sldId id="265" r:id="rId3"/>
    <p:sldId id="267" r:id="rId4"/>
    <p:sldId id="268" r:id="rId5"/>
    <p:sldId id="286" r:id="rId6"/>
    <p:sldId id="270" r:id="rId7"/>
    <p:sldId id="271" r:id="rId8"/>
    <p:sldId id="272" r:id="rId9"/>
    <p:sldId id="274" r:id="rId10"/>
    <p:sldId id="275" r:id="rId11"/>
    <p:sldId id="277" r:id="rId12"/>
    <p:sldId id="278" r:id="rId13"/>
    <p:sldId id="285" r:id="rId14"/>
  </p:sldIdLst>
  <p:sldSz cx="9144000" cy="5143500" type="screen16x9"/>
  <p:notesSz cx="6858000" cy="9144000"/>
  <p:defaultText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aempf, Kerstin /617" initials="KK/" lastIdx="12" clrIdx="0">
    <p:extLst>
      <p:ext uri="{19B8F6BF-5375-455C-9EA6-DF929625EA0E}">
        <p15:presenceInfo xmlns:p15="http://schemas.microsoft.com/office/powerpoint/2012/main" userId="Kaempf, Kerstin /617" providerId="None"/>
      </p:ext>
    </p:extLst>
  </p:cmAuthor>
  <p:cmAuthor id="2" name="Jaretzke, Jeannine /LS22" initials="JJ/" lastIdx="6" clrIdx="1">
    <p:extLst>
      <p:ext uri="{19B8F6BF-5375-455C-9EA6-DF929625EA0E}">
        <p15:presenceInfo xmlns:p15="http://schemas.microsoft.com/office/powerpoint/2012/main" userId="Jaretzke, Jeannine /LS22"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194"/>
    <a:srgbClr val="0778A5"/>
    <a:srgbClr val="FFFFFF"/>
    <a:srgbClr val="F7BB3D"/>
    <a:srgbClr val="5F316E"/>
    <a:srgbClr val="00818B"/>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300" autoAdjust="0"/>
    <p:restoredTop sz="94590"/>
  </p:normalViewPr>
  <p:slideViewPr>
    <p:cSldViewPr snapToGrid="0" snapToObjects="1" showGuides="1">
      <p:cViewPr varScale="1">
        <p:scale>
          <a:sx n="137" d="100"/>
          <a:sy n="137" d="100"/>
        </p:scale>
        <p:origin x="942" y="120"/>
      </p:cViewPr>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80" d="100"/>
        <a:sy n="80" d="100"/>
      </p:scale>
      <p:origin x="0" y="0"/>
    </p:cViewPr>
  </p:sorterViewPr>
  <p:notesViewPr>
    <p:cSldViewPr snapToGrid="0" snapToObjects="1" showGuides="1">
      <p:cViewPr varScale="1">
        <p:scale>
          <a:sx n="85" d="100"/>
          <a:sy n="85" d="100"/>
        </p:scale>
        <p:origin x="3856" y="192"/>
      </p:cViewPr>
      <p:guideLst/>
    </p:cSldViewPr>
  </p:notesViewPr>
  <p:gridSpacing cx="72008" cy="72008"/>
</p:viewPr>
</file>

<file path=ppt/_rels/presentation.xml.rels><?xml version="1.0" encoding="UTF-8" standalone="no"?><Relationships xmlns="http://schemas.openxmlformats.org/package/2006/relationships"><Relationship Id="rId1" Target="slideMasters/slideMaster1.xml" Type="http://schemas.openxmlformats.org/officeDocument/2006/relationships/slideMaster"/><Relationship Id="rId10" Target="slides/slide9.xml" Type="http://schemas.openxmlformats.org/officeDocument/2006/relationships/slide"/><Relationship Id="rId11" Target="slides/slide10.xml" Type="http://schemas.openxmlformats.org/officeDocument/2006/relationships/slide"/><Relationship Id="rId12" Target="slides/slide11.xml" Type="http://schemas.openxmlformats.org/officeDocument/2006/relationships/slide"/><Relationship Id="rId13" Target="slides/slide12.xml" Type="http://schemas.openxmlformats.org/officeDocument/2006/relationships/slide"/><Relationship Id="rId14" Target="slides/slide13.xml" Type="http://schemas.openxmlformats.org/officeDocument/2006/relationships/slide"/><Relationship Id="rId15" Target="notesMasters/notesMaster1.xml" Type="http://schemas.openxmlformats.org/officeDocument/2006/relationships/notesMaster"/><Relationship Id="rId16" Target="handoutMasters/handoutMaster1.xml" Type="http://schemas.openxmlformats.org/officeDocument/2006/relationships/handoutMaster"/><Relationship Id="rId17" Target="commentAuthors.xml" Type="http://schemas.openxmlformats.org/officeDocument/2006/relationships/commentAuthors"/><Relationship Id="rId18" Target="presProps.xml" Type="http://schemas.openxmlformats.org/officeDocument/2006/relationships/presProps"/><Relationship Id="rId19" Target="viewProps.xml" Type="http://schemas.openxmlformats.org/officeDocument/2006/relationships/viewProps"/><Relationship Id="rId2" Target="slides/slide1.xml" Type="http://schemas.openxmlformats.org/officeDocument/2006/relationships/slide"/><Relationship Id="rId20" Target="theme/theme1.xml" Type="http://schemas.openxmlformats.org/officeDocument/2006/relationships/theme"/><Relationship Id="rId21" Target="tableStyles.xml" Type="http://schemas.openxmlformats.org/officeDocument/2006/relationships/tableStyles"/><Relationship Id="rId3" Target="slides/slide2.xml" Type="http://schemas.openxmlformats.org/officeDocument/2006/relationships/slide"/><Relationship Id="rId4" Target="slides/slide3.xml" Type="http://schemas.openxmlformats.org/officeDocument/2006/relationships/slide"/><Relationship Id="rId5" Target="slides/slide4.xml" Type="http://schemas.openxmlformats.org/officeDocument/2006/relationships/slide"/><Relationship Id="rId6" Target="slides/slide5.xml" Type="http://schemas.openxmlformats.org/officeDocument/2006/relationships/slide"/><Relationship Id="rId7" Target="slides/slide6.xml" Type="http://schemas.openxmlformats.org/officeDocument/2006/relationships/slide"/><Relationship Id="rId8" Target="slides/slide7.xml" Type="http://schemas.openxmlformats.org/officeDocument/2006/relationships/slide"/><Relationship Id="rId9" Target="slides/slide8.xml" Type="http://schemas.openxmlformats.org/officeDocument/2006/relationships/slide"/></Relationships>
</file>

<file path=ppt/handoutMasters/_rels/handoutMaster1.xml.rels><?xml version="1.0" encoding="UTF-8" standalone="no"?><Relationships xmlns="http://schemas.openxmlformats.org/package/2006/relationships"><Relationship Id="rId1" Target="../theme/theme3.xml" Type="http://schemas.openxmlformats.org/officeDocument/2006/relationships/theme"/></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berschrift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7C579A4-4B1F-0740-8A64-520CB709DBDD}" type="datetimeFigureOut">
              <a:rPr lang="de-DE" smtClean="0"/>
              <a:t>02.12.2024</a:t>
            </a:fld>
            <a:endParaRPr lang="de-DE"/>
          </a:p>
        </p:txBody>
      </p:sp>
      <p:sp>
        <p:nvSpPr>
          <p:cNvPr id="4" name="Fußzeilenplatzhalt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05F7F41-E8A8-2E4C-BADD-BE54AB73F75A}" type="slidenum">
              <a:rPr lang="de-DE" smtClean="0"/>
              <a:t>‹Nr.›</a:t>
            </a:fld>
            <a:endParaRPr lang="de-DE"/>
          </a:p>
        </p:txBody>
      </p:sp>
    </p:spTree>
    <p:extLst>
      <p:ext uri="{BB962C8B-B14F-4D97-AF65-F5344CB8AC3E}">
        <p14:creationId xmlns:p14="http://schemas.microsoft.com/office/powerpoint/2010/main" val="173580565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no"?><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berschrift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6ABB7E1-A05C-CC40-8025-3847481FDCE7}" type="datetimeFigureOut">
              <a:rPr lang="de-DE" smtClean="0"/>
              <a:t>02.12.2024</a:t>
            </a:fld>
            <a:endParaRPr lang="de-DE"/>
          </a:p>
        </p:txBody>
      </p:sp>
      <p:sp>
        <p:nvSpPr>
          <p:cNvPr id="4" name="Folienbildplatzhalt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7DA6C01-5F67-F145-8333-D92E7030BCE1}" type="slidenum">
              <a:rPr lang="de-DE" smtClean="0"/>
              <a:t>‹Nr.›</a:t>
            </a:fld>
            <a:endParaRPr lang="de-DE"/>
          </a:p>
        </p:txBody>
      </p:sp>
    </p:spTree>
    <p:extLst>
      <p:ext uri="{BB962C8B-B14F-4D97-AF65-F5344CB8AC3E}">
        <p14:creationId xmlns:p14="http://schemas.microsoft.com/office/powerpoint/2010/main" val="2257563438"/>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no"?><Relationships xmlns="http://schemas.openxmlformats.org/package/2006/relationships"><Relationship Id="rId1" Target="../notesMasters/notesMaster1.xml" Type="http://schemas.openxmlformats.org/officeDocument/2006/relationships/notesMaster"/><Relationship Id="rId2" Target="../slides/slide8.xml" Type="http://schemas.openxmlformats.org/officeDocument/2006/relationships/slide"/></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97DA6C01-5F67-F145-8333-D92E7030BCE1}" type="slidenum">
              <a:rPr lang="de-DE" smtClean="0"/>
              <a:t>8</a:t>
            </a:fld>
            <a:endParaRPr lang="de-DE"/>
          </a:p>
        </p:txBody>
      </p:sp>
    </p:spTree>
    <p:extLst>
      <p:ext uri="{BB962C8B-B14F-4D97-AF65-F5344CB8AC3E}">
        <p14:creationId xmlns:p14="http://schemas.microsoft.com/office/powerpoint/2010/main" val="2695712825"/>
      </p:ext>
    </p:extLst>
  </p:cSld>
  <p:clrMapOvr>
    <a:masterClrMapping/>
  </p:clrMapOvr>
</p:notes>
</file>

<file path=ppt/slideLayouts/_rels/slideLayout1.xml.rels><?xml version="1.0" encoding="UTF-8" standalone="no"?><Relationships xmlns="http://schemas.openxmlformats.org/package/2006/relationships"><Relationship Id="rId1" Target="../slideMasters/slideMaster1.xml" Type="http://schemas.openxmlformats.org/officeDocument/2006/relationships/slideMaster"/><Relationship Id="rId2" Target="../media/image1.emf" Type="http://schemas.openxmlformats.org/officeDocument/2006/relationships/image"/></Relationships>
</file>

<file path=ppt/slideLayouts/_rels/slideLayout2.xml.rels><?xml version="1.0" encoding="UTF-8" standalone="no"?><Relationships xmlns="http://schemas.openxmlformats.org/package/2006/relationships"><Relationship Id="rId1" Target="../slideMasters/slideMaster1.xml" Type="http://schemas.openxmlformats.org/officeDocument/2006/relationships/slideMaster"/><Relationship Id="rId2" Target="../media/image2.png" Type="http://schemas.openxmlformats.org/officeDocument/2006/relationships/image"/><Relationship Id="rId3" Target="../media/image1.emf" Type="http://schemas.openxmlformats.org/officeDocument/2006/relationships/image"/><Relationship Id="rId4" Target="../media/image3.jpeg" Type="http://schemas.openxmlformats.org/officeDocument/2006/relationships/image"/></Relationships>
</file>

<file path=ppt/slideLayouts/_rels/slideLayout3.xml.rels><?xml version="1.0" encoding="UTF-8" standalone="no"?><Relationships xmlns="http://schemas.openxmlformats.org/package/2006/relationships"><Relationship Id="rId1" Target="../slideMasters/slideMaster1.xml" Type="http://schemas.openxmlformats.org/officeDocument/2006/relationships/slideMaster"/><Relationship Id="rId2" Target="../media/image4.jpg" Type="http://schemas.openxmlformats.org/officeDocument/2006/relationships/image"/></Relationships>
</file>

<file path=ppt/slideLayouts/_rels/slideLayout4.xml.rels><?xml version="1.0" encoding="UTF-8" standalone="no"?><Relationships xmlns="http://schemas.openxmlformats.org/package/2006/relationships"><Relationship Id="rId1" Target="../slideMasters/slideMaster1.xml" Type="http://schemas.openxmlformats.org/officeDocument/2006/relationships/slideMaster"/><Relationship Id="rId2" Target="../media/image3.jpeg" Type="http://schemas.openxmlformats.org/officeDocument/2006/relationships/image"/></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elfolie">
    <p:bg>
      <p:bgPr>
        <a:solidFill>
          <a:schemeClr val="bg1">
            <a:lumMod val="75000"/>
          </a:schemeClr>
        </a:solidFill>
        <a:effectLst/>
      </p:bgPr>
    </p:bg>
    <p:spTree>
      <p:nvGrpSpPr>
        <p:cNvPr id="1" name=""/>
        <p:cNvGrpSpPr/>
        <p:nvPr/>
      </p:nvGrpSpPr>
      <p:grpSpPr>
        <a:xfrm>
          <a:off x="0" y="0"/>
          <a:ext cx="0" cy="0"/>
          <a:chOff x="0" y="0"/>
          <a:chExt cx="0" cy="0"/>
        </a:xfrm>
      </p:grpSpPr>
      <p:sp>
        <p:nvSpPr>
          <p:cNvPr id="9" name="Rechteck 8">
            <a:extLst>
              <a:ext uri="{FF2B5EF4-FFF2-40B4-BE49-F238E27FC236}">
                <a16:creationId xmlns:a16="http://schemas.microsoft.com/office/drawing/2014/main" id="{05E66D25-009F-6E4A-B1C6-287793D17F3A}"/>
              </a:ext>
            </a:extLst>
          </p:cNvPr>
          <p:cNvSpPr/>
          <p:nvPr userDrawn="1"/>
        </p:nvSpPr>
        <p:spPr>
          <a:xfrm>
            <a:off x="180002" y="180000"/>
            <a:ext cx="8783247" cy="223615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800" dirty="0"/>
          </a:p>
        </p:txBody>
      </p:sp>
      <p:sp>
        <p:nvSpPr>
          <p:cNvPr id="2" name="Rechteck 1">
            <a:extLst>
              <a:ext uri="{FF2B5EF4-FFF2-40B4-BE49-F238E27FC236}">
                <a16:creationId xmlns:a16="http://schemas.microsoft.com/office/drawing/2014/main" id="{AAF8CEDE-F185-C941-A1D2-6558A970A697}"/>
              </a:ext>
            </a:extLst>
          </p:cNvPr>
          <p:cNvSpPr/>
          <p:nvPr userDrawn="1"/>
        </p:nvSpPr>
        <p:spPr>
          <a:xfrm>
            <a:off x="473826" y="207820"/>
            <a:ext cx="340823" cy="234683"/>
          </a:xfrm>
          <a:prstGeom prst="rect">
            <a:avLst/>
          </a:prstGeom>
        </p:spPr>
        <p:txBody>
          <a:bodyPr wrap="square" lIns="0" tIns="0" rIns="0" bIns="0" rtlCol="0" anchor="ctr" anchorCtr="0">
            <a:noAutofit/>
          </a:bodyPr>
          <a:lstStyle/>
          <a:p>
            <a:pPr algn="ctr">
              <a:lnSpc>
                <a:spcPct val="100000"/>
              </a:lnSpc>
              <a:spcAft>
                <a:spcPts val="0"/>
              </a:spcAft>
            </a:pPr>
            <a:endParaRPr lang="de-DE" sz="1200" b="1" i="0" baseline="0" dirty="0">
              <a:solidFill>
                <a:srgbClr val="FFFFFF"/>
              </a:solidFill>
              <a:latin typeface="BundesSans Office Bold"/>
              <a:cs typeface="BundesSans Office Bold"/>
            </a:endParaRPr>
          </a:p>
        </p:txBody>
      </p:sp>
      <p:sp>
        <p:nvSpPr>
          <p:cNvPr id="11" name="Titel 1">
            <a:extLst>
              <a:ext uri="{FF2B5EF4-FFF2-40B4-BE49-F238E27FC236}">
                <a16:creationId xmlns:a16="http://schemas.microsoft.com/office/drawing/2014/main" id="{5078B88C-08BA-0245-BB17-D0F4C94A7B2A}"/>
              </a:ext>
            </a:extLst>
          </p:cNvPr>
          <p:cNvSpPr>
            <a:spLocks noGrp="1"/>
          </p:cNvSpPr>
          <p:nvPr>
            <p:ph type="title" hasCustomPrompt="1"/>
          </p:nvPr>
        </p:nvSpPr>
        <p:spPr>
          <a:xfrm>
            <a:off x="900114" y="1315989"/>
            <a:ext cx="7775575" cy="564257"/>
          </a:xfrm>
          <a:prstGeom prst="rect">
            <a:avLst/>
          </a:prstGeom>
        </p:spPr>
        <p:txBody>
          <a:bodyPr wrap="square" lIns="0" tIns="0" rIns="0" bIns="0" anchor="t">
            <a:spAutoFit/>
          </a:bodyPr>
          <a:lstStyle>
            <a:lvl1pPr algn="l">
              <a:lnSpc>
                <a:spcPts val="4400"/>
              </a:lnSpc>
              <a:spcAft>
                <a:spcPts val="1135"/>
              </a:spcAft>
              <a:defRPr sz="3600" b="0" i="0" cap="none" baseline="0">
                <a:solidFill>
                  <a:schemeClr val="tx1"/>
                </a:solidFill>
                <a:latin typeface="BundesSans Medium" panose="020B0002030500000203" pitchFamily="34" charset="0"/>
              </a:defRPr>
            </a:lvl1pPr>
          </a:lstStyle>
          <a:p>
            <a:r>
              <a:rPr lang="de-DE" dirty="0"/>
              <a:t>Titel der Präsentation </a:t>
            </a:r>
          </a:p>
        </p:txBody>
      </p:sp>
      <p:sp>
        <p:nvSpPr>
          <p:cNvPr id="17" name="Untertitel 2">
            <a:extLst>
              <a:ext uri="{FF2B5EF4-FFF2-40B4-BE49-F238E27FC236}">
                <a16:creationId xmlns:a16="http://schemas.microsoft.com/office/drawing/2014/main" id="{FC67BD98-73E6-CF46-BCA4-EFD1D984EFAB}"/>
              </a:ext>
            </a:extLst>
          </p:cNvPr>
          <p:cNvSpPr>
            <a:spLocks noGrp="1"/>
          </p:cNvSpPr>
          <p:nvPr>
            <p:ph type="subTitle" idx="1" hasCustomPrompt="1"/>
          </p:nvPr>
        </p:nvSpPr>
        <p:spPr>
          <a:xfrm>
            <a:off x="906762" y="1893224"/>
            <a:ext cx="7768927" cy="335963"/>
          </a:xfrm>
          <a:prstGeom prst="rect">
            <a:avLst/>
          </a:prstGeom>
        </p:spPr>
        <p:txBody>
          <a:bodyPr lIns="0" tIns="0" rIns="0" bIns="0" anchor="b" anchorCtr="0">
            <a:normAutofit/>
          </a:bodyPr>
          <a:lstStyle>
            <a:lvl1pPr marL="0" indent="0" algn="l">
              <a:lnSpc>
                <a:spcPts val="2200"/>
              </a:lnSpc>
              <a:buNone/>
              <a:defRPr sz="1800" b="0" i="0" baseline="0">
                <a:solidFill>
                  <a:schemeClr val="tx1"/>
                </a:solidFill>
                <a:latin typeface="BundesSans Bold" panose="020B0002030500000203" pitchFamily="34" charset="0"/>
                <a:cs typeface="Aria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de-DE" dirty="0"/>
              <a:t>Veranstaltungsort, Datum</a:t>
            </a:r>
          </a:p>
        </p:txBody>
      </p:sp>
      <p:sp>
        <p:nvSpPr>
          <p:cNvPr id="18" name="Rechteck 17">
            <a:extLst>
              <a:ext uri="{FF2B5EF4-FFF2-40B4-BE49-F238E27FC236}">
                <a16:creationId xmlns:a16="http://schemas.microsoft.com/office/drawing/2014/main" id="{0C56327B-E3BB-2F48-B2E4-EE568E5CA984}"/>
              </a:ext>
            </a:extLst>
          </p:cNvPr>
          <p:cNvSpPr/>
          <p:nvPr userDrawn="1"/>
        </p:nvSpPr>
        <p:spPr>
          <a:xfrm>
            <a:off x="906762" y="4603932"/>
            <a:ext cx="914903" cy="138500"/>
          </a:xfrm>
          <a:prstGeom prst="rect">
            <a:avLst/>
          </a:prstGeom>
        </p:spPr>
        <p:txBody>
          <a:bodyPr wrap="none" lIns="0" tIns="0" rIns="0" bIns="0" anchor="b" anchorCtr="0">
            <a:noAutofit/>
          </a:bodyPr>
          <a:lstStyle/>
          <a:p>
            <a:pPr>
              <a:lnSpc>
                <a:spcPct val="100000"/>
              </a:lnSpc>
              <a:spcAft>
                <a:spcPts val="0"/>
              </a:spcAft>
            </a:pPr>
            <a:r>
              <a:rPr lang="de-DE" sz="1100" b="1" i="0" baseline="0" dirty="0" err="1">
                <a:solidFill>
                  <a:srgbClr val="FFFFFF"/>
                </a:solidFill>
                <a:latin typeface="BundesSans Bold" panose="020B0002030500000203" pitchFamily="34" charset="0"/>
                <a:cs typeface="BundesSans Office Bold"/>
              </a:rPr>
              <a:t>bmbf.de</a:t>
            </a:r>
            <a:endParaRPr lang="de-DE" sz="1100" b="1" i="0" dirty="0">
              <a:solidFill>
                <a:srgbClr val="FFFFFF"/>
              </a:solidFill>
              <a:latin typeface="BundesSans Bold" panose="020B0002030500000203" pitchFamily="34" charset="0"/>
              <a:cs typeface="BundesSans Office Bold"/>
            </a:endParaRPr>
          </a:p>
        </p:txBody>
      </p:sp>
      <p:sp>
        <p:nvSpPr>
          <p:cNvPr id="12" name="Bildplatzhalter 3">
            <a:extLst>
              <a:ext uri="{FF2B5EF4-FFF2-40B4-BE49-F238E27FC236}">
                <a16:creationId xmlns:a16="http://schemas.microsoft.com/office/drawing/2014/main" id="{52AD3594-E566-5B4F-80D9-50B131B1BBCA}"/>
              </a:ext>
            </a:extLst>
          </p:cNvPr>
          <p:cNvSpPr>
            <a:spLocks noGrp="1"/>
          </p:cNvSpPr>
          <p:nvPr>
            <p:ph type="pic" sz="quarter" idx="11"/>
          </p:nvPr>
        </p:nvSpPr>
        <p:spPr>
          <a:xfrm>
            <a:off x="7143753" y="447677"/>
            <a:ext cx="1531937" cy="458787"/>
          </a:xfrm>
          <a:prstGeom prst="rect">
            <a:avLst/>
          </a:prstGeom>
        </p:spPr>
        <p:txBody>
          <a:bodyPr anchor="ctr" anchorCtr="0"/>
          <a:lstStyle>
            <a:lvl1pPr marL="0" indent="0">
              <a:buFontTx/>
              <a:buNone/>
              <a:defRPr>
                <a:solidFill>
                  <a:schemeClr val="tx1">
                    <a:alpha val="0"/>
                  </a:schemeClr>
                </a:solidFill>
              </a:defRPr>
            </a:lvl1pPr>
          </a:lstStyle>
          <a:p>
            <a:endParaRPr lang="de-DE" dirty="0"/>
          </a:p>
        </p:txBody>
      </p:sp>
      <p:pic>
        <p:nvPicPr>
          <p:cNvPr id="10" name="Grafik 9">
            <a:extLst>
              <a:ext uri="{FF2B5EF4-FFF2-40B4-BE49-F238E27FC236}">
                <a16:creationId xmlns:a16="http://schemas.microsoft.com/office/drawing/2014/main" id="{FA126CF2-2A8A-5546-A471-120011D19E00}"/>
              </a:ext>
            </a:extLst>
          </p:cNvPr>
          <p:cNvPicPr>
            <a:picLocks noChangeAspect="1"/>
          </p:cNvPicPr>
          <p:nvPr userDrawn="1"/>
        </p:nvPicPr>
        <p:blipFill rotWithShape="1">
          <a:blip r:embed="rId2"/>
          <a:srcRect b="16725"/>
          <a:stretch/>
        </p:blipFill>
        <p:spPr>
          <a:xfrm>
            <a:off x="193945" y="217220"/>
            <a:ext cx="1885283" cy="971892"/>
          </a:xfrm>
          <a:prstGeom prst="rect">
            <a:avLst/>
          </a:prstGeom>
        </p:spPr>
      </p:pic>
    </p:spTree>
    <p:extLst>
      <p:ext uri="{BB962C8B-B14F-4D97-AF65-F5344CB8AC3E}">
        <p14:creationId xmlns:p14="http://schemas.microsoft.com/office/powerpoint/2010/main" val="4187713352"/>
      </p:ext>
    </p:extLst>
  </p:cSld>
  <p:clrMapOvr>
    <a:masterClrMapping/>
  </p:clrMapOvr>
  <p:extLst mod="1">
    <p:ext uri="{DCECCB84-F9BA-43D5-87BE-67443E8EF086}">
      <p15:sldGuideLst xmlns:p15="http://schemas.microsoft.com/office/powerpoint/2012/main">
        <p15:guide id="1" orient="horz" pos="1620" userDrawn="1">
          <p15:clr>
            <a:srgbClr val="FBAE40"/>
          </p15:clr>
        </p15:guide>
        <p15:guide id="2" pos="2880" userDrawn="1">
          <p15:clr>
            <a:srgbClr val="FBAE40"/>
          </p15:clr>
        </p15:guide>
        <p15:guide id="3" pos="567" userDrawn="1">
          <p15:clr>
            <a:srgbClr val="FBAE40"/>
          </p15:clr>
        </p15:guide>
        <p15:guide id="4" pos="5465" userDrawn="1">
          <p15:clr>
            <a:srgbClr val="FBAE40"/>
          </p15:clr>
        </p15:guide>
        <p15:guide id="5" orient="horz" pos="577" userDrawn="1">
          <p15:clr>
            <a:srgbClr val="FBAE40"/>
          </p15:clr>
        </p15:guide>
        <p15:guide id="6" orient="horz" pos="282"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elfolie">
    <p:bg>
      <p:bgPr>
        <a:solidFill>
          <a:srgbClr val="007194"/>
        </a:solidFill>
        <a:effectLst/>
      </p:bgPr>
    </p:bg>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50091EC2-36F2-034F-A3D8-CF51682B4461}"/>
              </a:ext>
            </a:extLst>
          </p:cNvPr>
          <p:cNvPicPr>
            <a:picLocks noChangeAspect="1"/>
          </p:cNvPicPr>
          <p:nvPr userDrawn="1"/>
        </p:nvPicPr>
        <p:blipFill>
          <a:blip r:embed="rId2"/>
          <a:stretch>
            <a:fillRect/>
          </a:stretch>
        </p:blipFill>
        <p:spPr>
          <a:xfrm>
            <a:off x="5724525" y="0"/>
            <a:ext cx="3419475" cy="5143500"/>
          </a:xfrm>
          <a:prstGeom prst="rect">
            <a:avLst/>
          </a:prstGeom>
        </p:spPr>
      </p:pic>
      <p:sp>
        <p:nvSpPr>
          <p:cNvPr id="18" name="Rechteck 17">
            <a:extLst>
              <a:ext uri="{FF2B5EF4-FFF2-40B4-BE49-F238E27FC236}">
                <a16:creationId xmlns:a16="http://schemas.microsoft.com/office/drawing/2014/main" id="{39D5B6B2-6E77-BF48-A516-C786C2BA9FF2}"/>
              </a:ext>
            </a:extLst>
          </p:cNvPr>
          <p:cNvSpPr/>
          <p:nvPr userDrawn="1"/>
        </p:nvSpPr>
        <p:spPr>
          <a:xfrm>
            <a:off x="180002" y="180000"/>
            <a:ext cx="8783247" cy="1206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800" dirty="0"/>
          </a:p>
        </p:txBody>
      </p:sp>
      <p:sp>
        <p:nvSpPr>
          <p:cNvPr id="8" name="Titel 1">
            <a:extLst>
              <a:ext uri="{FF2B5EF4-FFF2-40B4-BE49-F238E27FC236}">
                <a16:creationId xmlns:a16="http://schemas.microsoft.com/office/drawing/2014/main" id="{5594D1F7-34AF-1149-B729-B56C4639C633}"/>
              </a:ext>
            </a:extLst>
          </p:cNvPr>
          <p:cNvSpPr>
            <a:spLocks noGrp="1"/>
          </p:cNvSpPr>
          <p:nvPr>
            <p:ph type="title" hasCustomPrompt="1"/>
          </p:nvPr>
        </p:nvSpPr>
        <p:spPr>
          <a:xfrm>
            <a:off x="906761" y="2010811"/>
            <a:ext cx="7768928" cy="564257"/>
          </a:xfrm>
          <a:prstGeom prst="rect">
            <a:avLst/>
          </a:prstGeom>
        </p:spPr>
        <p:txBody>
          <a:bodyPr wrap="square" lIns="0" tIns="0" rIns="0" bIns="0" anchor="t">
            <a:spAutoFit/>
          </a:bodyPr>
          <a:lstStyle>
            <a:lvl1pPr algn="l">
              <a:lnSpc>
                <a:spcPts val="4400"/>
              </a:lnSpc>
              <a:spcAft>
                <a:spcPts val="1135"/>
              </a:spcAft>
              <a:defRPr sz="3600" b="0" i="0" cap="none" baseline="0">
                <a:solidFill>
                  <a:schemeClr val="bg1"/>
                </a:solidFill>
                <a:latin typeface="BundesSans Medium" panose="020B0002030500000203" pitchFamily="34" charset="0"/>
              </a:defRPr>
            </a:lvl1pPr>
          </a:lstStyle>
          <a:p>
            <a:r>
              <a:rPr lang="de-DE" dirty="0"/>
              <a:t>Titel der Präsentation </a:t>
            </a:r>
          </a:p>
        </p:txBody>
      </p:sp>
      <p:sp>
        <p:nvSpPr>
          <p:cNvPr id="9" name="Untertitel 2">
            <a:extLst>
              <a:ext uri="{FF2B5EF4-FFF2-40B4-BE49-F238E27FC236}">
                <a16:creationId xmlns:a16="http://schemas.microsoft.com/office/drawing/2014/main" id="{5A4EC860-F674-D847-905D-CE29D5152008}"/>
              </a:ext>
            </a:extLst>
          </p:cNvPr>
          <p:cNvSpPr>
            <a:spLocks noGrp="1"/>
          </p:cNvSpPr>
          <p:nvPr>
            <p:ph type="subTitle" idx="1" hasCustomPrompt="1"/>
          </p:nvPr>
        </p:nvSpPr>
        <p:spPr>
          <a:xfrm>
            <a:off x="906761" y="2572952"/>
            <a:ext cx="7768928" cy="335963"/>
          </a:xfrm>
          <a:prstGeom prst="rect">
            <a:avLst/>
          </a:prstGeom>
        </p:spPr>
        <p:txBody>
          <a:bodyPr lIns="0" tIns="0" rIns="0" bIns="0" anchor="b" anchorCtr="0">
            <a:normAutofit/>
          </a:bodyPr>
          <a:lstStyle>
            <a:lvl1pPr marL="0" indent="0" algn="l">
              <a:lnSpc>
                <a:spcPts val="2200"/>
              </a:lnSpc>
              <a:buNone/>
              <a:defRPr sz="1800" b="0" i="0" baseline="0">
                <a:solidFill>
                  <a:schemeClr val="bg1"/>
                </a:solidFill>
                <a:latin typeface="BundesSans Bold" panose="020B0002030500000203" pitchFamily="34" charset="0"/>
                <a:cs typeface="Aria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de-DE" dirty="0"/>
              <a:t>Veranstaltungsort, Datum</a:t>
            </a:r>
          </a:p>
        </p:txBody>
      </p:sp>
      <p:sp>
        <p:nvSpPr>
          <p:cNvPr id="17" name="Rechteck 16">
            <a:extLst>
              <a:ext uri="{FF2B5EF4-FFF2-40B4-BE49-F238E27FC236}">
                <a16:creationId xmlns:a16="http://schemas.microsoft.com/office/drawing/2014/main" id="{53C6CB61-6E9F-3A43-A439-5F5079826DCD}"/>
              </a:ext>
            </a:extLst>
          </p:cNvPr>
          <p:cNvSpPr/>
          <p:nvPr userDrawn="1"/>
        </p:nvSpPr>
        <p:spPr>
          <a:xfrm>
            <a:off x="906762" y="4603932"/>
            <a:ext cx="914903" cy="138500"/>
          </a:xfrm>
          <a:prstGeom prst="rect">
            <a:avLst/>
          </a:prstGeom>
        </p:spPr>
        <p:txBody>
          <a:bodyPr wrap="none" lIns="0" tIns="0" rIns="0" bIns="0" anchor="b" anchorCtr="0">
            <a:noAutofit/>
          </a:bodyPr>
          <a:lstStyle/>
          <a:p>
            <a:pPr>
              <a:lnSpc>
                <a:spcPct val="100000"/>
              </a:lnSpc>
              <a:spcAft>
                <a:spcPts val="0"/>
              </a:spcAft>
            </a:pPr>
            <a:r>
              <a:rPr lang="de-DE" sz="1100" b="1" i="0" baseline="0" dirty="0" err="1">
                <a:solidFill>
                  <a:srgbClr val="FFFFFF"/>
                </a:solidFill>
                <a:latin typeface="BundesSans Bold" panose="020B0002030500000203" pitchFamily="34" charset="0"/>
                <a:cs typeface="BundesSans Office Bold"/>
              </a:rPr>
              <a:t>bmbf.de</a:t>
            </a:r>
            <a:endParaRPr lang="de-DE" sz="1100" b="1" i="0" dirty="0">
              <a:solidFill>
                <a:srgbClr val="FFFFFF"/>
              </a:solidFill>
              <a:latin typeface="BundesSans Bold" panose="020B0002030500000203" pitchFamily="34" charset="0"/>
              <a:cs typeface="BundesSans Office Bold"/>
            </a:endParaRPr>
          </a:p>
        </p:txBody>
      </p:sp>
      <p:pic>
        <p:nvPicPr>
          <p:cNvPr id="11" name="Grafik 10">
            <a:extLst>
              <a:ext uri="{FF2B5EF4-FFF2-40B4-BE49-F238E27FC236}">
                <a16:creationId xmlns:a16="http://schemas.microsoft.com/office/drawing/2014/main" id="{E7131ACA-21F9-D74A-94AF-E82E0371FBE8}"/>
              </a:ext>
            </a:extLst>
          </p:cNvPr>
          <p:cNvPicPr>
            <a:picLocks noChangeAspect="1"/>
          </p:cNvPicPr>
          <p:nvPr userDrawn="1"/>
        </p:nvPicPr>
        <p:blipFill>
          <a:blip r:embed="rId3"/>
          <a:stretch>
            <a:fillRect/>
          </a:stretch>
        </p:blipFill>
        <p:spPr>
          <a:xfrm>
            <a:off x="193945" y="217220"/>
            <a:ext cx="1885283" cy="1167080"/>
          </a:xfrm>
          <a:prstGeom prst="rect">
            <a:avLst/>
          </a:prstGeom>
        </p:spPr>
      </p:pic>
      <p:pic>
        <p:nvPicPr>
          <p:cNvPr id="12" name="Picture 2" descr="N:\IT\PR-Info\Bundesregierung\Vorlagen BMBF\BMBF Folienmaster\Powerpoint\BMBF_HightS2025_Logo_A4_sRGB_RZ_klein.jpg"/>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295290" y="344256"/>
            <a:ext cx="1380399" cy="6656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9310233"/>
      </p:ext>
    </p:extLst>
  </p:cSld>
  <p:clrMapOvr>
    <a:masterClrMapping/>
  </p:clrMapOvr>
  <p:extLst mod="1">
    <p:ext uri="{DCECCB84-F9BA-43D5-87BE-67443E8EF086}">
      <p15:sldGuideLst xmlns:p15="http://schemas.microsoft.com/office/powerpoint/2012/main">
        <p15:guide id="1" orient="horz" pos="1620" userDrawn="1">
          <p15:clr>
            <a:srgbClr val="FBAE40"/>
          </p15:clr>
        </p15:guide>
        <p15:guide id="2" pos="2880" userDrawn="1">
          <p15:clr>
            <a:srgbClr val="FBAE40"/>
          </p15:clr>
        </p15:guide>
        <p15:guide id="3" pos="5465" userDrawn="1">
          <p15:clr>
            <a:srgbClr val="FBAE40"/>
          </p15:clr>
        </p15:guide>
        <p15:guide id="4" pos="567" userDrawn="1">
          <p15:clr>
            <a:srgbClr val="FBAE40"/>
          </p15:clr>
        </p15:guide>
        <p15:guide id="5" orient="horz" pos="577" userDrawn="1">
          <p15:clr>
            <a:srgbClr val="FBAE40"/>
          </p15:clr>
        </p15:guide>
        <p15:guide id="6" orient="horz" pos="872" userDrawn="1">
          <p15:clr>
            <a:srgbClr val="FBAE40"/>
          </p15:clr>
        </p15:guide>
        <p15:guide id="7" orient="horz" pos="282"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haltsfolie">
    <p:spTree>
      <p:nvGrpSpPr>
        <p:cNvPr id="1" name=""/>
        <p:cNvGrpSpPr/>
        <p:nvPr/>
      </p:nvGrpSpPr>
      <p:grpSpPr>
        <a:xfrm>
          <a:off x="0" y="0"/>
          <a:ext cx="0" cy="0"/>
          <a:chOff x="0" y="0"/>
          <a:chExt cx="0" cy="0"/>
        </a:xfrm>
      </p:grpSpPr>
      <p:sp>
        <p:nvSpPr>
          <p:cNvPr id="17" name="Inhaltsplatzhalter 2"/>
          <p:cNvSpPr>
            <a:spLocks noGrp="1"/>
          </p:cNvSpPr>
          <p:nvPr>
            <p:ph idx="1" hasCustomPrompt="1"/>
          </p:nvPr>
        </p:nvSpPr>
        <p:spPr>
          <a:xfrm>
            <a:off x="900114" y="2019302"/>
            <a:ext cx="7775575" cy="2546963"/>
          </a:xfrm>
          <a:prstGeom prst="rect">
            <a:avLst/>
          </a:prstGeom>
        </p:spPr>
        <p:txBody>
          <a:bodyPr lIns="0" tIns="0" rIns="0" bIns="0">
            <a:noAutofit/>
          </a:bodyPr>
          <a:lstStyle>
            <a:lvl1pPr marL="0" indent="0">
              <a:lnSpc>
                <a:spcPts val="2400"/>
              </a:lnSpc>
              <a:spcBef>
                <a:spcPts val="0"/>
              </a:spcBef>
              <a:spcAft>
                <a:spcPts val="800"/>
              </a:spcAft>
              <a:buClrTx/>
              <a:buFont typeface="Arial" panose="020B0604020202020204" pitchFamily="34" charset="0"/>
              <a:buNone/>
              <a:defRPr lang="de-DE" sz="2000" b="0" i="0" smtClean="0">
                <a:effectLst/>
                <a:latin typeface="BundesSans Regular" panose="020B0002030500000203" pitchFamily="34" charset="0"/>
              </a:defRPr>
            </a:lvl1pPr>
            <a:lvl2pPr marL="523338" marR="0" indent="-285744" algn="l" defTabSz="57149" rtl="0" eaLnBrk="1" fontAlgn="auto" latinLnBrk="0" hangingPunct="1">
              <a:lnSpc>
                <a:spcPts val="2400"/>
              </a:lnSpc>
              <a:spcBef>
                <a:spcPts val="0"/>
              </a:spcBef>
              <a:spcAft>
                <a:spcPts val="800"/>
              </a:spcAft>
              <a:buClrTx/>
              <a:buSzPct val="100000"/>
              <a:buFont typeface="Arial" panose="020B0604020202020204" pitchFamily="34" charset="0"/>
              <a:buChar char="•"/>
              <a:tabLst>
                <a:tab pos="0" algn="l"/>
              </a:tabLst>
              <a:defRPr sz="2000" b="0" i="0" baseline="0">
                <a:latin typeface="BundesSans Regular" panose="020B0002030500000203" pitchFamily="34" charset="0"/>
              </a:defRPr>
            </a:lvl2pPr>
            <a:lvl3pPr marL="442789" indent="0">
              <a:lnSpc>
                <a:spcPts val="2600"/>
              </a:lnSpc>
              <a:buClrTx/>
              <a:buFont typeface="Arial"/>
              <a:buNone/>
              <a:defRPr sz="2000" baseline="0">
                <a:latin typeface="BundesSans Office"/>
              </a:defRPr>
            </a:lvl3pPr>
            <a:lvl4pPr marL="1371566" indent="0">
              <a:buFont typeface="Wingdings" charset="2"/>
              <a:buNone/>
              <a:defRPr sz="1800" baseline="0">
                <a:latin typeface="Arial"/>
              </a:defRPr>
            </a:lvl4pPr>
            <a:lvl5pPr marL="2057349" indent="-228594">
              <a:buFont typeface="Wingdings" charset="2"/>
              <a:buChar char="§"/>
              <a:defRPr baseline="0">
                <a:latin typeface="Arial"/>
              </a:defRPr>
            </a:lvl5pPr>
          </a:lstStyle>
          <a:p>
            <a:r>
              <a:rPr lang="de-DE" dirty="0" err="1">
                <a:effectLst/>
                <a:latin typeface="BundesSans Regular" panose="020B0002030500000203" pitchFamily="34" charset="0"/>
              </a:rPr>
              <a:t>Lestrum</a:t>
            </a:r>
            <a:r>
              <a:rPr lang="de-DE" dirty="0">
                <a:effectLst/>
                <a:latin typeface="BundesSans Regular" panose="020B0002030500000203" pitchFamily="34" charset="0"/>
              </a:rPr>
              <a:t> </a:t>
            </a:r>
            <a:r>
              <a:rPr lang="de-DE" dirty="0" err="1">
                <a:effectLst/>
                <a:latin typeface="BundesSans Regular" panose="020B0002030500000203" pitchFamily="34" charset="0"/>
              </a:rPr>
              <a:t>landis</a:t>
            </a:r>
            <a:r>
              <a:rPr lang="de-DE" dirty="0">
                <a:effectLst/>
                <a:latin typeface="BundesSans Regular" panose="020B0002030500000203" pitchFamily="34" charset="0"/>
              </a:rPr>
              <a:t> </a:t>
            </a:r>
            <a:r>
              <a:rPr lang="de-DE" dirty="0" err="1">
                <a:effectLst/>
                <a:latin typeface="BundesSans Regular" panose="020B0002030500000203" pitchFamily="34" charset="0"/>
              </a:rPr>
              <a:t>aces</a:t>
            </a:r>
            <a:r>
              <a:rPr lang="de-DE" dirty="0">
                <a:effectLst/>
                <a:latin typeface="BundesSans Regular" panose="020B0002030500000203" pitchFamily="34" charset="0"/>
              </a:rPr>
              <a:t> </a:t>
            </a:r>
            <a:r>
              <a:rPr lang="de-DE" dirty="0" err="1">
                <a:effectLst/>
                <a:latin typeface="BundesSans Regular" panose="020B0002030500000203" pitchFamily="34" charset="0"/>
              </a:rPr>
              <a:t>eici</a:t>
            </a:r>
            <a:r>
              <a:rPr lang="de-DE" dirty="0">
                <a:effectLst/>
                <a:latin typeface="BundesSans Regular" panose="020B0002030500000203" pitchFamily="34" charset="0"/>
              </a:rPr>
              <a:t> </a:t>
            </a:r>
            <a:r>
              <a:rPr lang="de-DE" dirty="0" err="1">
                <a:effectLst/>
                <a:latin typeface="BundesSans Regular" panose="020B0002030500000203" pitchFamily="34" charset="0"/>
              </a:rPr>
              <a:t>berio</a:t>
            </a:r>
            <a:r>
              <a:rPr lang="de-DE" dirty="0">
                <a:effectLst/>
                <a:latin typeface="BundesSans Regular" panose="020B0002030500000203" pitchFamily="34" charset="0"/>
              </a:rPr>
              <a:t> </a:t>
            </a:r>
            <a:r>
              <a:rPr lang="de-DE" dirty="0" err="1">
                <a:effectLst/>
                <a:latin typeface="BundesSans Regular" panose="020B0002030500000203" pitchFamily="34" charset="0"/>
              </a:rPr>
              <a:t>tem</a:t>
            </a:r>
            <a:r>
              <a:rPr lang="de-DE" dirty="0">
                <a:effectLst/>
                <a:latin typeface="BundesSans Regular" panose="020B0002030500000203" pitchFamily="34" charset="0"/>
              </a:rPr>
              <a:t> </a:t>
            </a:r>
            <a:r>
              <a:rPr lang="de-DE" dirty="0" err="1">
                <a:effectLst/>
                <a:latin typeface="BundesSans Regular" panose="020B0002030500000203" pitchFamily="34" charset="0"/>
              </a:rPr>
              <a:t>eseditam</a:t>
            </a:r>
            <a:r>
              <a:rPr lang="de-DE" dirty="0">
                <a:effectLst/>
                <a:latin typeface="BundesSans Regular" panose="020B0002030500000203" pitchFamily="34" charset="0"/>
              </a:rPr>
              <a:t> </a:t>
            </a:r>
            <a:r>
              <a:rPr lang="de-DE" dirty="0" err="1">
                <a:effectLst/>
                <a:latin typeface="BundesSans Regular" panose="020B0002030500000203" pitchFamily="34" charset="0"/>
              </a:rPr>
              <a:t>que</a:t>
            </a:r>
            <a:r>
              <a:rPr lang="de-DE" dirty="0">
                <a:effectLst/>
                <a:latin typeface="BundesSans Regular" panose="020B0002030500000203" pitchFamily="34" charset="0"/>
              </a:rPr>
              <a:t> </a:t>
            </a:r>
            <a:r>
              <a:rPr lang="de-DE" dirty="0" err="1">
                <a:effectLst/>
                <a:latin typeface="BundesSans Regular" panose="020B0002030500000203" pitchFamily="34" charset="0"/>
              </a:rPr>
              <a:t>quam</a:t>
            </a:r>
            <a:r>
              <a:rPr lang="de-DE" dirty="0">
                <a:effectLst/>
                <a:latin typeface="BundesSans Regular" panose="020B0002030500000203" pitchFamily="34" charset="0"/>
              </a:rPr>
              <a:t> </a:t>
            </a:r>
            <a:r>
              <a:rPr lang="de-DE" dirty="0" err="1">
                <a:effectLst/>
                <a:latin typeface="BundesSans Regular" panose="020B0002030500000203" pitchFamily="34" charset="0"/>
              </a:rPr>
              <a:t>consequ</a:t>
            </a:r>
            <a:r>
              <a:rPr lang="de-DE" dirty="0">
                <a:effectLst/>
                <a:latin typeface="BundesSans Regular" panose="020B0002030500000203" pitchFamily="34" charset="0"/>
              </a:rPr>
              <a:t> </a:t>
            </a:r>
            <a:r>
              <a:rPr lang="de-DE" dirty="0" err="1">
                <a:effectLst/>
                <a:latin typeface="BundesSans Regular" panose="020B0002030500000203" pitchFamily="34" charset="0"/>
              </a:rPr>
              <a:t>atatest</a:t>
            </a:r>
            <a:r>
              <a:rPr lang="de-DE" dirty="0">
                <a:effectLst/>
                <a:latin typeface="BundesSans Regular" panose="020B0002030500000203" pitchFamily="34" charset="0"/>
              </a:rPr>
              <a:t>, </a:t>
            </a:r>
            <a:r>
              <a:rPr lang="de-DE" dirty="0" err="1">
                <a:effectLst/>
                <a:latin typeface="BundesSans Regular" panose="020B0002030500000203" pitchFamily="34" charset="0"/>
              </a:rPr>
              <a:t>quis</a:t>
            </a:r>
            <a:r>
              <a:rPr lang="de-DE" dirty="0">
                <a:effectLst/>
                <a:latin typeface="BundesSans Regular" panose="020B0002030500000203" pitchFamily="34" charset="0"/>
              </a:rPr>
              <a:t> </a:t>
            </a:r>
            <a:r>
              <a:rPr lang="de-DE" dirty="0" err="1">
                <a:effectLst/>
                <a:latin typeface="BundesSans Regular" panose="020B0002030500000203" pitchFamily="34" charset="0"/>
              </a:rPr>
              <a:t>aut</a:t>
            </a:r>
            <a:r>
              <a:rPr lang="de-DE" dirty="0">
                <a:effectLst/>
                <a:latin typeface="BundesSans Regular" panose="020B0002030500000203" pitchFamily="34" charset="0"/>
              </a:rPr>
              <a:t> </a:t>
            </a:r>
            <a:r>
              <a:rPr lang="de-DE" dirty="0" err="1">
                <a:effectLst/>
                <a:latin typeface="BundesSans Regular" panose="020B0002030500000203" pitchFamily="34" charset="0"/>
              </a:rPr>
              <a:t>officiis</a:t>
            </a:r>
            <a:r>
              <a:rPr lang="de-DE" dirty="0">
                <a:effectLst/>
                <a:latin typeface="BundesSans Regular" panose="020B0002030500000203" pitchFamily="34" charset="0"/>
              </a:rPr>
              <a:t> </a:t>
            </a:r>
            <a:r>
              <a:rPr lang="de-DE" dirty="0" err="1">
                <a:effectLst/>
                <a:latin typeface="BundesSans Regular" panose="020B0002030500000203" pitchFamily="34" charset="0"/>
              </a:rPr>
              <a:t>aborem</a:t>
            </a:r>
            <a:r>
              <a:rPr lang="de-DE" dirty="0">
                <a:effectLst/>
                <a:latin typeface="BundesSans Regular" panose="020B0002030500000203" pitchFamily="34" charset="0"/>
              </a:rPr>
              <a:t>. </a:t>
            </a:r>
            <a:r>
              <a:rPr lang="de-DE" dirty="0" err="1">
                <a:effectLst/>
                <a:latin typeface="BundesSans Regular" panose="020B0002030500000203" pitchFamily="34" charset="0"/>
              </a:rPr>
              <a:t>Iquatio</a:t>
            </a:r>
            <a:r>
              <a:rPr lang="de-DE" dirty="0">
                <a:effectLst/>
                <a:latin typeface="BundesSans Regular" panose="020B0002030500000203" pitchFamily="34" charset="0"/>
              </a:rPr>
              <a:t> </a:t>
            </a:r>
            <a:r>
              <a:rPr lang="de-DE" dirty="0" err="1">
                <a:effectLst/>
                <a:latin typeface="BundesSans Regular" panose="020B0002030500000203" pitchFamily="34" charset="0"/>
              </a:rPr>
              <a:t>nsequidebit</a:t>
            </a:r>
            <a:r>
              <a:rPr lang="de-DE" dirty="0">
                <a:effectLst/>
                <a:latin typeface="BundesSans Regular" panose="020B0002030500000203" pitchFamily="34" charset="0"/>
              </a:rPr>
              <a:t>, </a:t>
            </a:r>
            <a:r>
              <a:rPr lang="de-DE" dirty="0" err="1">
                <a:effectLst/>
                <a:latin typeface="BundesSans Regular" panose="020B0002030500000203" pitchFamily="34" charset="0"/>
              </a:rPr>
              <a:t>velibus</a:t>
            </a:r>
            <a:r>
              <a:rPr lang="de-DE" dirty="0">
                <a:effectLst/>
                <a:latin typeface="BundesSans Regular" panose="020B0002030500000203" pitchFamily="34" charset="0"/>
              </a:rPr>
              <a:t> </a:t>
            </a:r>
            <a:r>
              <a:rPr lang="de-DE" dirty="0" err="1">
                <a:effectLst/>
                <a:latin typeface="BundesSans Regular" panose="020B0002030500000203" pitchFamily="34" charset="0"/>
              </a:rPr>
              <a:t>modit</a:t>
            </a:r>
            <a:r>
              <a:rPr lang="de-DE" dirty="0">
                <a:effectLst/>
                <a:latin typeface="BundesSans Regular" panose="020B0002030500000203" pitchFamily="34" charset="0"/>
              </a:rPr>
              <a:t> </a:t>
            </a:r>
            <a:r>
              <a:rPr lang="de-DE" dirty="0" err="1">
                <a:effectLst/>
                <a:latin typeface="BundesSans Regular" panose="020B0002030500000203" pitchFamily="34" charset="0"/>
              </a:rPr>
              <a:t>etus</a:t>
            </a:r>
            <a:r>
              <a:rPr lang="de-DE" dirty="0">
                <a:effectLst/>
                <a:latin typeface="BundesSans Regular" panose="020B0002030500000203" pitchFamily="34" charset="0"/>
              </a:rPr>
              <a:t> et di </a:t>
            </a:r>
            <a:r>
              <a:rPr lang="de-DE" dirty="0" err="1">
                <a:effectLst/>
                <a:latin typeface="BundesSans Regular" panose="020B0002030500000203" pitchFamily="34" charset="0"/>
              </a:rPr>
              <a:t>audaeptem</a:t>
            </a:r>
            <a:r>
              <a:rPr lang="de-DE" dirty="0">
                <a:effectLst/>
                <a:latin typeface="BundesSans Regular" panose="020B0002030500000203" pitchFamily="34" charset="0"/>
              </a:rPr>
              <a:t> </a:t>
            </a:r>
            <a:r>
              <a:rPr lang="de-DE" dirty="0" err="1">
                <a:effectLst/>
                <a:latin typeface="BundesSans Regular" panose="020B0002030500000203" pitchFamily="34" charset="0"/>
              </a:rPr>
              <a:t>reptatur</a:t>
            </a:r>
            <a:r>
              <a:rPr lang="de-DE" dirty="0">
                <a:effectLst/>
                <a:latin typeface="BundesSans Regular" panose="020B0002030500000203" pitchFamily="34" charset="0"/>
              </a:rPr>
              <a:t> </a:t>
            </a:r>
            <a:r>
              <a:rPr lang="de-DE" dirty="0" err="1">
                <a:effectLst/>
                <a:latin typeface="BundesSans Regular" panose="020B0002030500000203" pitchFamily="34" charset="0"/>
              </a:rPr>
              <a:t>audiciae</a:t>
            </a:r>
            <a:r>
              <a:rPr lang="de-DE" dirty="0">
                <a:effectLst/>
                <a:latin typeface="BundesSans Regular" panose="020B0002030500000203" pitchFamily="34" charset="0"/>
              </a:rPr>
              <a:t>. </a:t>
            </a:r>
          </a:p>
          <a:p>
            <a:pPr lvl="1"/>
            <a:r>
              <a:rPr lang="de-DE" dirty="0" err="1"/>
              <a:t>Onsed</a:t>
            </a:r>
            <a:r>
              <a:rPr lang="de-DE" dirty="0"/>
              <a:t> </a:t>
            </a:r>
            <a:r>
              <a:rPr lang="de-DE" dirty="0" err="1"/>
              <a:t>eture</a:t>
            </a:r>
            <a:r>
              <a:rPr lang="de-DE" dirty="0"/>
              <a:t> </a:t>
            </a:r>
            <a:r>
              <a:rPr lang="de-DE" dirty="0" err="1"/>
              <a:t>quam</a:t>
            </a:r>
            <a:r>
              <a:rPr lang="de-DE" dirty="0"/>
              <a:t> </a:t>
            </a:r>
            <a:r>
              <a:rPr lang="de-DE" dirty="0" err="1"/>
              <a:t>que</a:t>
            </a:r>
            <a:r>
              <a:rPr lang="de-DE" dirty="0"/>
              <a:t> </a:t>
            </a:r>
            <a:r>
              <a:rPr lang="de-DE" dirty="0" err="1"/>
              <a:t>niaecum</a:t>
            </a:r>
            <a:r>
              <a:rPr lang="de-DE" dirty="0"/>
              <a:t> </a:t>
            </a:r>
            <a:r>
              <a:rPr lang="de-DE" dirty="0" err="1"/>
              <a:t>nem</a:t>
            </a:r>
            <a:r>
              <a:rPr lang="de-DE" dirty="0"/>
              <a:t> </a:t>
            </a:r>
            <a:r>
              <a:rPr lang="de-DE" dirty="0" err="1"/>
              <a:t>lantus</a:t>
            </a:r>
            <a:r>
              <a:rPr lang="de-DE" dirty="0"/>
              <a:t> </a:t>
            </a:r>
            <a:r>
              <a:rPr lang="de-DE" dirty="0" err="1"/>
              <a:t>usaecae</a:t>
            </a:r>
            <a:r>
              <a:rPr lang="de-DE" dirty="0"/>
              <a:t> </a:t>
            </a:r>
            <a:r>
              <a:rPr lang="de-DE" dirty="0" err="1"/>
              <a:t>arumquiae</a:t>
            </a:r>
            <a:r>
              <a:rPr lang="de-DE" dirty="0"/>
              <a:t>. </a:t>
            </a:r>
          </a:p>
          <a:p>
            <a:pPr marL="523338" marR="0" lvl="1" indent="-285744" algn="l" defTabSz="457189" rtl="0" eaLnBrk="1" fontAlgn="auto" latinLnBrk="0" hangingPunct="1">
              <a:lnSpc>
                <a:spcPts val="2200"/>
              </a:lnSpc>
              <a:spcBef>
                <a:spcPts val="0"/>
              </a:spcBef>
              <a:spcAft>
                <a:spcPts val="800"/>
              </a:spcAft>
              <a:buClrTx/>
              <a:buSzPct val="100000"/>
              <a:buFont typeface="Arial" panose="020B0604020202020204" pitchFamily="34" charset="0"/>
              <a:buChar char="•"/>
              <a:tabLst/>
              <a:defRPr/>
            </a:pPr>
            <a:r>
              <a:rPr lang="de-DE" dirty="0" err="1">
                <a:effectLst/>
                <a:latin typeface="BundesSans Regular" panose="020B0002030500000203" pitchFamily="34" charset="0"/>
              </a:rPr>
              <a:t>Nequ</a:t>
            </a:r>
            <a:r>
              <a:rPr lang="de-DE" dirty="0" err="1"/>
              <a:t>i</a:t>
            </a:r>
            <a:r>
              <a:rPr lang="de-DE" dirty="0"/>
              <a:t> </a:t>
            </a:r>
            <a:r>
              <a:rPr lang="de-DE" dirty="0" err="1"/>
              <a:t>dolor</a:t>
            </a:r>
            <a:r>
              <a:rPr lang="de-DE" dirty="0"/>
              <a:t> </a:t>
            </a:r>
            <a:r>
              <a:rPr lang="de-DE" dirty="0" err="1"/>
              <a:t>secte</a:t>
            </a:r>
            <a:r>
              <a:rPr lang="de-DE" dirty="0"/>
              <a:t> et </a:t>
            </a:r>
            <a:r>
              <a:rPr lang="de-DE" dirty="0" err="1"/>
              <a:t>utemodi</a:t>
            </a:r>
            <a:r>
              <a:rPr lang="de-DE" dirty="0"/>
              <a:t> </a:t>
            </a:r>
            <a:r>
              <a:rPr lang="de-DE" dirty="0" err="1"/>
              <a:t>gnihicitat</a:t>
            </a:r>
            <a:r>
              <a:rPr lang="de-DE" dirty="0"/>
              <a:t> </a:t>
            </a:r>
            <a:r>
              <a:rPr lang="de-DE" dirty="0" err="1"/>
              <a:t>alique</a:t>
            </a:r>
            <a:r>
              <a:rPr lang="de-DE" dirty="0"/>
              <a:t> in </a:t>
            </a:r>
            <a:r>
              <a:rPr lang="de-DE" dirty="0" err="1"/>
              <a:t>coremquae</a:t>
            </a:r>
            <a:r>
              <a:rPr lang="de-DE" dirty="0"/>
              <a:t>.</a:t>
            </a:r>
          </a:p>
        </p:txBody>
      </p:sp>
      <p:sp>
        <p:nvSpPr>
          <p:cNvPr id="19" name="Rechteck 18"/>
          <p:cNvSpPr/>
          <p:nvPr userDrawn="1"/>
        </p:nvSpPr>
        <p:spPr>
          <a:xfrm>
            <a:off x="0" y="4762060"/>
            <a:ext cx="9144000" cy="395287"/>
          </a:xfrm>
          <a:prstGeom prst="rect">
            <a:avLst/>
          </a:prstGeom>
          <a:solidFill>
            <a:srgbClr val="0778A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800"/>
          </a:p>
        </p:txBody>
      </p:sp>
      <p:sp>
        <p:nvSpPr>
          <p:cNvPr id="20" name="Rechteck 19"/>
          <p:cNvSpPr/>
          <p:nvPr userDrawn="1"/>
        </p:nvSpPr>
        <p:spPr>
          <a:xfrm>
            <a:off x="6353833" y="4762058"/>
            <a:ext cx="2321857" cy="381442"/>
          </a:xfrm>
          <a:prstGeom prst="rect">
            <a:avLst/>
          </a:prstGeom>
        </p:spPr>
        <p:txBody>
          <a:bodyPr wrap="square" lIns="0" tIns="0" rIns="0" bIns="0" anchor="ctr" anchorCtr="0">
            <a:noAutofit/>
          </a:bodyPr>
          <a:lstStyle/>
          <a:p>
            <a:pPr algn="r">
              <a:lnSpc>
                <a:spcPct val="100000"/>
              </a:lnSpc>
              <a:spcAft>
                <a:spcPts val="0"/>
              </a:spcAft>
            </a:pPr>
            <a:fld id="{50C77D1C-F0FB-DF48-A0F1-90ACD1E3FEBC}" type="slidenum">
              <a:rPr lang="de-DE" sz="1200" b="0" i="0" baseline="0" smtClean="0">
                <a:solidFill>
                  <a:srgbClr val="FFFFFF"/>
                </a:solidFill>
                <a:latin typeface="BundesSans Regular" panose="020B0002030500000203" pitchFamily="34" charset="0"/>
                <a:cs typeface="BundesSans Office Bold"/>
              </a:rPr>
              <a:pPr algn="r">
                <a:lnSpc>
                  <a:spcPct val="100000"/>
                </a:lnSpc>
                <a:spcAft>
                  <a:spcPts val="0"/>
                </a:spcAft>
              </a:pPr>
              <a:t>‹Nr.›</a:t>
            </a:fld>
            <a:endParaRPr lang="de-DE" sz="1200" b="0" i="0" dirty="0">
              <a:solidFill>
                <a:srgbClr val="FFFFFF"/>
              </a:solidFill>
              <a:latin typeface="BundesSans Regular" panose="020B0002030500000203" pitchFamily="34" charset="0"/>
              <a:cs typeface="BundesSans Office Bold"/>
            </a:endParaRPr>
          </a:p>
        </p:txBody>
      </p:sp>
      <p:sp>
        <p:nvSpPr>
          <p:cNvPr id="21" name="Fußzeilenplatzhalter 4"/>
          <p:cNvSpPr>
            <a:spLocks noGrp="1"/>
          </p:cNvSpPr>
          <p:nvPr>
            <p:ph type="ftr" sz="quarter" idx="3"/>
          </p:nvPr>
        </p:nvSpPr>
        <p:spPr>
          <a:xfrm>
            <a:off x="900113" y="4748215"/>
            <a:ext cx="5331355" cy="395287"/>
          </a:xfrm>
          <a:prstGeom prst="rect">
            <a:avLst/>
          </a:prstGeom>
        </p:spPr>
        <p:txBody>
          <a:bodyPr vert="horz" lIns="0" tIns="0" rIns="0" bIns="0" rtlCol="0" anchor="ctr"/>
          <a:lstStyle>
            <a:lvl1pPr marL="0" marR="0" indent="0" algn="l" defTabSz="457189" rtl="0" eaLnBrk="1" fontAlgn="auto" latinLnBrk="0" hangingPunct="1">
              <a:lnSpc>
                <a:spcPct val="100000"/>
              </a:lnSpc>
              <a:spcBef>
                <a:spcPts val="0"/>
              </a:spcBef>
              <a:spcAft>
                <a:spcPts val="0"/>
              </a:spcAft>
              <a:buClrTx/>
              <a:buSzTx/>
              <a:buFontTx/>
              <a:buNone/>
              <a:tabLst/>
              <a:defRPr sz="1200" b="0" i="0">
                <a:solidFill>
                  <a:schemeClr val="tx1">
                    <a:tint val="75000"/>
                  </a:schemeClr>
                </a:solidFill>
                <a:latin typeface="BundesSans Regular" panose="020B0002030500000203" pitchFamily="34" charset="0"/>
              </a:defRPr>
            </a:lvl1pPr>
          </a:lstStyle>
          <a:p>
            <a:r>
              <a:rPr lang="de-DE" dirty="0">
                <a:solidFill>
                  <a:srgbClr val="FFFFFF"/>
                </a:solidFill>
                <a:cs typeface="BundesSans Office Bold"/>
              </a:rPr>
              <a:t>23. November 2021</a:t>
            </a:r>
          </a:p>
        </p:txBody>
      </p:sp>
      <p:sp>
        <p:nvSpPr>
          <p:cNvPr id="11" name="Titel 1">
            <a:extLst>
              <a:ext uri="{FF2B5EF4-FFF2-40B4-BE49-F238E27FC236}">
                <a16:creationId xmlns:a16="http://schemas.microsoft.com/office/drawing/2014/main" id="{CA24F894-FC05-DF4D-A8E7-0E6774A828C5}"/>
              </a:ext>
            </a:extLst>
          </p:cNvPr>
          <p:cNvSpPr>
            <a:spLocks noGrp="1"/>
          </p:cNvSpPr>
          <p:nvPr>
            <p:ph type="title" hasCustomPrompt="1"/>
          </p:nvPr>
        </p:nvSpPr>
        <p:spPr>
          <a:xfrm>
            <a:off x="900114" y="1343902"/>
            <a:ext cx="7775575" cy="410369"/>
          </a:xfrm>
          <a:prstGeom prst="rect">
            <a:avLst/>
          </a:prstGeom>
        </p:spPr>
        <p:txBody>
          <a:bodyPr wrap="square" lIns="0" tIns="0" rIns="0" bIns="0" anchor="t" anchorCtr="0">
            <a:spAutoFit/>
          </a:bodyPr>
          <a:lstStyle>
            <a:lvl1pPr algn="l">
              <a:lnSpc>
                <a:spcPts val="3200"/>
              </a:lnSpc>
              <a:defRPr sz="2800" b="0" i="0" baseline="0">
                <a:latin typeface="BundesSans Medium" panose="020B0002030500000203" pitchFamily="34" charset="0"/>
                <a:cs typeface="Arial"/>
              </a:defRPr>
            </a:lvl1pPr>
          </a:lstStyle>
          <a:p>
            <a:r>
              <a:rPr lang="de-DE" dirty="0"/>
              <a:t>Hier steht der Folientitel</a:t>
            </a:r>
          </a:p>
        </p:txBody>
      </p:sp>
      <p:pic>
        <p:nvPicPr>
          <p:cNvPr id="3" name="Grafik 2">
            <a:extLst>
              <a:ext uri="{FF2B5EF4-FFF2-40B4-BE49-F238E27FC236}">
                <a16:creationId xmlns:a16="http://schemas.microsoft.com/office/drawing/2014/main" id="{6945B1E9-1454-4EEE-8A71-C0752E64ED15}"/>
              </a:ext>
            </a:extLst>
          </p:cNvPr>
          <p:cNvPicPr>
            <a:picLocks noChangeAspect="1"/>
          </p:cNvPicPr>
          <p:nvPr userDrawn="1"/>
        </p:nvPicPr>
        <p:blipFill>
          <a:blip r:embed="rId2"/>
          <a:stretch>
            <a:fillRect/>
          </a:stretch>
        </p:blipFill>
        <p:spPr>
          <a:xfrm>
            <a:off x="7052881" y="247387"/>
            <a:ext cx="1794015" cy="846775"/>
          </a:xfrm>
          <a:prstGeom prst="rect">
            <a:avLst/>
          </a:prstGeom>
        </p:spPr>
      </p:pic>
    </p:spTree>
    <p:extLst>
      <p:ext uri="{BB962C8B-B14F-4D97-AF65-F5344CB8AC3E}">
        <p14:creationId xmlns:p14="http://schemas.microsoft.com/office/powerpoint/2010/main" val="108615444"/>
      </p:ext>
    </p:extLst>
  </p:cSld>
  <p:clrMapOvr>
    <a:masterClrMapping/>
  </p:clrMapOvr>
  <p:extLst mod="1">
    <p:ext uri="{DCECCB84-F9BA-43D5-87BE-67443E8EF086}">
      <p15:sldGuideLst xmlns:p15="http://schemas.microsoft.com/office/powerpoint/2012/main">
        <p15:guide id="1" orient="horz" pos="1620" userDrawn="1">
          <p15:clr>
            <a:srgbClr val="FBAE40"/>
          </p15:clr>
        </p15:guide>
        <p15:guide id="2" pos="567" userDrawn="1">
          <p15:clr>
            <a:srgbClr val="FBAE40"/>
          </p15:clr>
        </p15:guide>
        <p15:guide id="3" pos="2880" userDrawn="1">
          <p15:clr>
            <a:srgbClr val="FBAE40"/>
          </p15:clr>
        </p15:guide>
        <p15:guide id="4" pos="5465" userDrawn="1">
          <p15:clr>
            <a:srgbClr val="FBAE40"/>
          </p15:clr>
        </p15:guide>
        <p15:guide id="5" orient="horz" pos="577" userDrawn="1">
          <p15:clr>
            <a:srgbClr val="FBAE40"/>
          </p15:clr>
        </p15:guide>
        <p15:guide id="6" orient="horz" pos="872" userDrawn="1">
          <p15:clr>
            <a:srgbClr val="FBAE40"/>
          </p15:clr>
        </p15:guide>
        <p15:guide id="7" orient="horz" pos="282"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anko">
    <p:spTree>
      <p:nvGrpSpPr>
        <p:cNvPr id="1" name=""/>
        <p:cNvGrpSpPr/>
        <p:nvPr/>
      </p:nvGrpSpPr>
      <p:grpSpPr>
        <a:xfrm>
          <a:off x="0" y="0"/>
          <a:ext cx="0" cy="0"/>
          <a:chOff x="0" y="0"/>
          <a:chExt cx="0" cy="0"/>
        </a:xfrm>
      </p:grpSpPr>
      <p:pic>
        <p:nvPicPr>
          <p:cNvPr id="4" name="Picture 2" descr="N:\IT\PR-Info\Bundesregierung\Vorlagen BMBF\BMBF Folienmaster\Powerpoint\BMBF_HightS2025_Logo_A4_sRGB_RZ_klein.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295290" y="344256"/>
            <a:ext cx="1380399" cy="6656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3972217"/>
      </p:ext>
    </p:extLst>
  </p:cSld>
  <p:clrMapOvr>
    <a:masterClrMapping/>
  </p:clrMapOvr>
  <p:extLst mod="1">
    <p:ext uri="{DCECCB84-F9BA-43D5-87BE-67443E8EF086}">
      <p15:sldGuideLst xmlns:p15="http://schemas.microsoft.com/office/powerpoint/2012/main">
        <p15:guide id="1" orient="horz" pos="1620" userDrawn="1">
          <p15:clr>
            <a:srgbClr val="FBAE40"/>
          </p15:clr>
        </p15:guide>
        <p15:guide id="2" pos="567" userDrawn="1">
          <p15:clr>
            <a:srgbClr val="FBAE40"/>
          </p15:clr>
        </p15:guide>
        <p15:guide id="3" pos="2880" userDrawn="1">
          <p15:clr>
            <a:srgbClr val="FBAE40"/>
          </p15:clr>
        </p15:guide>
        <p15:guide id="4" pos="5465" userDrawn="1">
          <p15:clr>
            <a:srgbClr val="FBAE40"/>
          </p15:clr>
        </p15:guide>
        <p15:guide id="5" orient="horz" pos="577" userDrawn="1">
          <p15:clr>
            <a:srgbClr val="FBAE40"/>
          </p15:clr>
        </p15:guide>
        <p15:guide id="6" orient="horz" pos="872" userDrawn="1">
          <p15:clr>
            <a:srgbClr val="FBAE40"/>
          </p15:clr>
        </p15:guide>
        <p15:guide id="7" orient="horz" pos="282" userDrawn="1">
          <p15:clr>
            <a:srgbClr val="FBAE40"/>
          </p15:clr>
        </p15:guide>
      </p15:sldGuideLst>
    </p:ext>
  </p:extLst>
</p:sldLayout>
</file>

<file path=ppt/slideMasters/_rels/slideMaster1.xml.rels><?xml version="1.0" encoding="UTF-8" standalone="no"?><Relationships xmlns="http://schemas.openxmlformats.org/package/2006/relationships"><Relationship Id="rId1" Target="../slideLayouts/slideLayout1.xml" Type="http://schemas.openxmlformats.org/officeDocument/2006/relationships/slideLayout"/><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theme/theme1.xml" Type="http://schemas.openxmlformats.org/officeDocument/2006/relationships/theme"/><Relationship Id="rId6" Target="../media/image1.emf" Type="http://schemas.openxmlformats.org/officeDocument/2006/relationships/image"/></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A31B1259-2BAB-774A-8684-EB97523CB501}"/>
              </a:ext>
            </a:extLst>
          </p:cNvPr>
          <p:cNvPicPr>
            <a:picLocks noChangeAspect="1"/>
          </p:cNvPicPr>
          <p:nvPr userDrawn="1"/>
        </p:nvPicPr>
        <p:blipFill rotWithShape="1">
          <a:blip r:embed="rId6"/>
          <a:srcRect b="16725"/>
          <a:stretch/>
        </p:blipFill>
        <p:spPr>
          <a:xfrm>
            <a:off x="193945" y="217220"/>
            <a:ext cx="1885283" cy="971892"/>
          </a:xfrm>
          <a:prstGeom prst="rect">
            <a:avLst/>
          </a:prstGeom>
        </p:spPr>
      </p:pic>
    </p:spTree>
    <p:extLst>
      <p:ext uri="{BB962C8B-B14F-4D97-AF65-F5344CB8AC3E}">
        <p14:creationId xmlns:p14="http://schemas.microsoft.com/office/powerpoint/2010/main" val="2596948410"/>
      </p:ext>
    </p:extLst>
  </p:cSld>
  <p:clrMap bg1="lt1" tx1="dk1" bg2="lt2" tx2="dk2" accent1="accent1" accent2="accent2" accent3="accent3" accent4="accent4" accent5="accent5" accent6="accent6" hlink="hlink" folHlink="folHlink"/>
  <p:sldLayoutIdLst>
    <p:sldLayoutId id="2147483651" r:id="rId1"/>
    <p:sldLayoutId id="2147483652" r:id="rId2"/>
    <p:sldLayoutId id="2147483650" r:id="rId3"/>
    <p:sldLayoutId id="2147483653" r:id="rId4"/>
  </p:sldLayoutIdLst>
  <p:hf sldNum="0" hdr="0" dt="0"/>
  <p:txStyles>
    <p:titleStyle>
      <a:lvl1pPr algn="ctr" defTabSz="457189" rtl="0" eaLnBrk="1" latinLnBrk="0" hangingPunct="1">
        <a:spcBef>
          <a:spcPct val="0"/>
        </a:spcBef>
        <a:buNone/>
        <a:defRPr sz="4400" kern="1200">
          <a:solidFill>
            <a:schemeClr val="tx1"/>
          </a:solidFill>
          <a:latin typeface="+mj-lt"/>
          <a:ea typeface="+mj-ea"/>
          <a:cs typeface="+mj-cs"/>
        </a:defRPr>
      </a:lvl1pPr>
    </p:titleStyle>
    <p:bodyStyle>
      <a:lvl1pPr marL="342891" indent="-342891" algn="l" defTabSz="457189" rtl="0" eaLnBrk="1" latinLnBrk="0" hangingPunct="1">
        <a:spcBef>
          <a:spcPct val="20000"/>
        </a:spcBef>
        <a:buFont typeface="Arial"/>
        <a:buChar char="•"/>
        <a:defRPr sz="3200" kern="1200">
          <a:solidFill>
            <a:schemeClr val="tx1"/>
          </a:solidFill>
          <a:latin typeface="+mn-lt"/>
          <a:ea typeface="+mn-ea"/>
          <a:cs typeface="+mn-cs"/>
        </a:defRPr>
      </a:lvl1pPr>
      <a:lvl2pPr marL="742932" indent="-285744" algn="l" defTabSz="457189" rtl="0" eaLnBrk="1" latinLnBrk="0" hangingPunct="1">
        <a:spcBef>
          <a:spcPct val="20000"/>
        </a:spcBef>
        <a:buFont typeface="Arial"/>
        <a:buChar char="–"/>
        <a:defRPr sz="2800" kern="1200">
          <a:solidFill>
            <a:schemeClr val="tx1"/>
          </a:solidFill>
          <a:latin typeface="+mn-lt"/>
          <a:ea typeface="+mn-ea"/>
          <a:cs typeface="+mn-cs"/>
        </a:defRPr>
      </a:lvl2pPr>
      <a:lvl3pPr marL="1142971" indent="-228594" algn="l" defTabSz="457189" rtl="0" eaLnBrk="1" latinLnBrk="0" hangingPunct="1">
        <a:spcBef>
          <a:spcPct val="20000"/>
        </a:spcBef>
        <a:buFont typeface="Arial"/>
        <a:buChar char="•"/>
        <a:defRPr sz="2400" kern="1200">
          <a:solidFill>
            <a:schemeClr val="tx1"/>
          </a:solidFill>
          <a:latin typeface="+mn-lt"/>
          <a:ea typeface="+mn-ea"/>
          <a:cs typeface="+mn-cs"/>
        </a:defRPr>
      </a:lvl3pPr>
      <a:lvl4pPr marL="1600160" indent="-228594" algn="l" defTabSz="457189" rtl="0" eaLnBrk="1" latinLnBrk="0" hangingPunct="1">
        <a:spcBef>
          <a:spcPct val="20000"/>
        </a:spcBef>
        <a:buFont typeface="Arial"/>
        <a:buChar char="–"/>
        <a:defRPr sz="2000" kern="1200">
          <a:solidFill>
            <a:schemeClr val="tx1"/>
          </a:solidFill>
          <a:latin typeface="+mn-lt"/>
          <a:ea typeface="+mn-ea"/>
          <a:cs typeface="+mn-cs"/>
        </a:defRPr>
      </a:lvl4pPr>
      <a:lvl5pPr marL="2057349" indent="-228594" algn="l" defTabSz="457189" rtl="0" eaLnBrk="1" latinLnBrk="0" hangingPunct="1">
        <a:spcBef>
          <a:spcPct val="20000"/>
        </a:spcBef>
        <a:buFont typeface="Arial"/>
        <a:buChar char="»"/>
        <a:defRPr sz="2000" kern="1200">
          <a:solidFill>
            <a:schemeClr val="tx1"/>
          </a:solidFill>
          <a:latin typeface="+mn-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de-DE"/>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no"?><Relationships xmlns="http://schemas.openxmlformats.org/package/2006/relationships"><Relationship Id="rId1" Target="../slideLayouts/slideLayout2.xml" Type="http://schemas.openxmlformats.org/officeDocument/2006/relationships/slideLayout"/><Relationship Id="rId2" Target="../media/image3.jpeg" Type="http://schemas.openxmlformats.org/officeDocument/2006/relationships/image"/></Relationships>
</file>

<file path=ppt/slides/_rels/slide2.xml.rels><?xml version="1.0" encoding="UTF-8" standalone="no"?><Relationships xmlns="http://schemas.openxmlformats.org/package/2006/relationships"><Relationship Id="rId1" Target="../slideLayouts/slideLayout3.xml" Type="http://schemas.openxmlformats.org/officeDocument/2006/relationships/slideLayout"/></Relationships>
</file>

<file path=ppt/slides/_rels/slide3.xml.rels><?xml version="1.0" encoding="UTF-8" standalone="no"?><Relationships xmlns="http://schemas.openxmlformats.org/package/2006/relationships"><Relationship Id="rId1" Target="../slideLayouts/slideLayout3.xml" Type="http://schemas.openxmlformats.org/officeDocument/2006/relationships/slideLayout"/></Relationships>
</file>

<file path=ppt/slides/_rels/slide4.xml.rels><?xml version="1.0" encoding="UTF-8" standalone="no"?><Relationships xmlns="http://schemas.openxmlformats.org/package/2006/relationships"><Relationship Id="rId1" Target="../slideLayouts/slideLayout3.xml" Type="http://schemas.openxmlformats.org/officeDocument/2006/relationships/slideLayout"/></Relationships>
</file>

<file path=ppt/slides/_rels/slide5.xml.rels><?xml version="1.0" encoding="UTF-8" standalone="no"?><Relationships xmlns="http://schemas.openxmlformats.org/package/2006/relationships"><Relationship Id="rId1" Target="../slideLayouts/slideLayout3.xml" Type="http://schemas.openxmlformats.org/officeDocument/2006/relationships/slideLayout"/></Relationships>
</file>

<file path=ppt/slides/_rels/slide6.xml.rels><?xml version="1.0" encoding="UTF-8" standalone="no"?><Relationships xmlns="http://schemas.openxmlformats.org/package/2006/relationships"><Relationship Id="rId1" Target="../slideLayouts/slideLayout3.xml" Type="http://schemas.openxmlformats.org/officeDocument/2006/relationships/slideLayout"/></Relationships>
</file>

<file path=ppt/slides/_rels/slide7.xml.rels><?xml version="1.0" encoding="UTF-8" standalone="no"?><Relationships xmlns="http://schemas.openxmlformats.org/package/2006/relationships"><Relationship Id="rId1" Target="../slideLayouts/slideLayout3.xml" Type="http://schemas.openxmlformats.org/officeDocument/2006/relationships/slideLayout"/><Relationship Id="rId2" Target="../media/image5.jpg" Type="http://schemas.openxmlformats.org/officeDocument/2006/relationships/image"/></Relationships>
</file>

<file path=ppt/slides/_rels/slide8.xml.rels><?xml version="1.0" encoding="UTF-8" standalone="no"?><Relationships xmlns="http://schemas.openxmlformats.org/package/2006/relationships"><Relationship Id="rId1" Target="../slideLayouts/slideLayout3.xml" Type="http://schemas.openxmlformats.org/officeDocument/2006/relationships/slideLayout"/><Relationship Id="rId2" Target="../notesSlides/notesSlide1.xml" Type="http://schemas.openxmlformats.org/officeDocument/2006/relationships/notesSlide"/></Relationships>
</file>

<file path=ppt/slides/_rels/slide9.xml.rels><?xml version="1.0" encoding="UTF-8" standalone="no"?><Relationships xmlns="http://schemas.openxmlformats.org/package/2006/relationships"><Relationship Id="rId1" Target="../slideLayouts/slideLayout3.xml" Type="http://schemas.openxmlformats.org/officeDocument/2006/relationships/slideLayout"/></Relationships>
</file>

<file path=ppt/slides/_rels/slide10.xml.rels><?xml version="1.0" encoding="UTF-8" standalone="no"?><Relationships xmlns="http://schemas.openxmlformats.org/package/2006/relationships"><Relationship Id="rId1" Target="../slideLayouts/slideLayout3.xml" Type="http://schemas.openxmlformats.org/officeDocument/2006/relationships/slideLayout"/></Relationships>
</file>

<file path=ppt/slides/_rels/slide11.xml.rels><?xml version="1.0" encoding="UTF-8" standalone="no"?><Relationships xmlns="http://schemas.openxmlformats.org/package/2006/relationships"><Relationship Id="rId1" Target="../slideLayouts/slideLayout3.xml" Type="http://schemas.openxmlformats.org/officeDocument/2006/relationships/slideLayout"/></Relationships>
</file>

<file path=ppt/slides/_rels/slide12.xml.rels><?xml version="1.0" encoding="UTF-8" standalone="no"?><Relationships xmlns="http://schemas.openxmlformats.org/package/2006/relationships"><Relationship Id="rId1" Target="../slideLayouts/slideLayout3.xml" Type="http://schemas.openxmlformats.org/officeDocument/2006/relationships/slideLayout"/></Relationships>
</file>

<file path=ppt/slides/_rels/slide13.xml.rels><?xml version="1.0" encoding="UTF-8" standalone="no"?><Relationships xmlns="http://schemas.openxmlformats.org/package/2006/relationships"><Relationship Id="rId1" Target="../slideLayouts/slideLayout3.xml" Type="http://schemas.openxmlformats.org/officeDocument/2006/relationships/slideLayout"/><Relationship Id="rId2" Target="mailto:GO-Bio-initial@vdivde-it.de" TargetMode="External" Type="http://schemas.openxmlformats.org/officeDocument/2006/relationships/hyperlink"/><Relationship Id="rId3" Target="../media/image6.jpeg" Type="http://schemas.openxmlformats.org/officeDocument/2006/relationships/image"/><Relationship Id="rId4" Target="../media/image7.jpeg" Type="http://schemas.openxmlformats.org/officeDocument/2006/relationships/image"/><Relationship Id="rId5" Target="../media/image8.jpg" Type="http://schemas.openxmlformats.org/officeDocument/2006/relationships/image"/></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Titel 1"/>
          <p:cNvSpPr>
            <a:spLocks noGrp="1"/>
          </p:cNvSpPr>
          <p:nvPr>
            <p:ph type="title"/>
          </p:nvPr>
        </p:nvSpPr>
        <p:spPr>
          <a:xfrm>
            <a:off x="906762" y="2236097"/>
            <a:ext cx="7870036" cy="984885"/>
          </a:xfrm>
        </p:spPr>
        <p:txBody>
          <a:bodyPr/>
          <a:lstStyle/>
          <a:p>
            <a:pPr>
              <a:lnSpc>
                <a:spcPct val="100000"/>
              </a:lnSpc>
              <a:spcBef>
                <a:spcPts val="200"/>
              </a:spcBef>
              <a:spcAft>
                <a:spcPts val="200"/>
              </a:spcAft>
            </a:pPr>
            <a:r>
              <a:rPr b="1" dirty="0" lang="de-DE" sz="3200"/>
              <a:t>GO-Bio </a:t>
            </a:r>
            <a:r>
              <a:rPr b="1" dirty="0" i="1" lang="de-DE" sz="3200"/>
              <a:t>initial</a:t>
            </a:r>
            <a:r>
              <a:rPr b="1" dirty="0" lang="de-DE" sz="3200"/>
              <a:t> – Stärkung des Transfererfolgs</a:t>
            </a:r>
            <a:br>
              <a:rPr b="1" dirty="0" lang="de-DE" sz="3200"/>
            </a:br>
            <a:r>
              <a:rPr b="1" dirty="0" lang="de-DE" sz="3200"/>
              <a:t>in den Lebenswissenschaften</a:t>
            </a:r>
          </a:p>
        </p:txBody>
      </p:sp>
      <p:pic>
        <p:nvPicPr>
          <p:cNvPr descr="N:\IT\PR-Info\Bundesregierung\Vorlagen BMBF\BMBF Folienmaster\Powerpoint\BMBF_HightS2025_Logo_A4_sRGB_RZ_klein.jpg" id="7" name="Picture 2"/>
          <p:cNvPicPr>
            <a:picLocks noChangeArrowheads="1"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295290" y="344257"/>
            <a:ext cx="1380399" cy="6656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4496055"/>
      </p:ext>
    </p:extLst>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1AE5984B-40A9-6E4D-804A-0032C8D00326}"/>
              </a:ext>
            </a:extLst>
          </p:cNvPr>
          <p:cNvSpPr>
            <a:spLocks noGrp="1"/>
          </p:cNvSpPr>
          <p:nvPr>
            <p:ph idx="1"/>
          </p:nvPr>
        </p:nvSpPr>
        <p:spPr>
          <a:xfrm>
            <a:off x="900114" y="1937285"/>
            <a:ext cx="7775575" cy="2546963"/>
          </a:xfrm>
        </p:spPr>
        <p:txBody>
          <a:bodyPr/>
          <a:lstStyle/>
          <a:p>
            <a:pPr indent="-342891" marL="342891">
              <a:lnSpc>
                <a:spcPct val="100000"/>
              </a:lnSpc>
              <a:buFont charset="0" panose="020B0604020202020204" pitchFamily="34" typeface="Arial"/>
              <a:buChar char="•"/>
            </a:pPr>
            <a:r>
              <a:rPr b="1" dirty="0" lang="de-DE" spc="-5" sz="1200">
                <a:solidFill>
                  <a:srgbClr val="292929"/>
                </a:solidFill>
                <a:latin panose="020B0002030500000203" typeface="BundesSans Regular"/>
              </a:rPr>
              <a:t>Transfer </a:t>
            </a:r>
            <a:r>
              <a:rPr dirty="0" lang="de-DE" spc="-5" sz="1200">
                <a:solidFill>
                  <a:srgbClr val="292929"/>
                </a:solidFill>
                <a:latin panose="020B0002030500000203" typeface="BundesSans Regular"/>
              </a:rPr>
              <a:t>hat </a:t>
            </a:r>
            <a:r>
              <a:rPr b="1" dirty="0" lang="de-DE" spc="-5" sz="1200">
                <a:solidFill>
                  <a:srgbClr val="292929"/>
                </a:solidFill>
                <a:latin panose="020B0002030500000203" typeface="BundesSans Regular"/>
              </a:rPr>
              <a:t>hohen Stellenwert </a:t>
            </a:r>
            <a:r>
              <a:rPr dirty="0" lang="de-DE" spc="-5" sz="1200">
                <a:solidFill>
                  <a:srgbClr val="292929"/>
                </a:solidFill>
                <a:latin panose="020B0002030500000203" typeface="BundesSans Regular"/>
              </a:rPr>
              <a:t>im aktuellen </a:t>
            </a:r>
            <a:r>
              <a:rPr b="1" dirty="0" lang="de-DE" spc="-5" sz="1200">
                <a:solidFill>
                  <a:srgbClr val="292929"/>
                </a:solidFill>
                <a:latin panose="020B0002030500000203" typeface="BundesSans Regular"/>
              </a:rPr>
              <a:t>Koalitionsvertrag</a:t>
            </a:r>
            <a:r>
              <a:rPr dirty="0" lang="de-DE" spc="-5" sz="1200">
                <a:solidFill>
                  <a:srgbClr val="292929"/>
                </a:solidFill>
                <a:latin panose="020B0002030500000203" typeface="BundesSans Regular"/>
              </a:rPr>
              <a:t>: </a:t>
            </a:r>
            <a:br>
              <a:rPr dirty="0" lang="de-DE" spc="-5" sz="1200">
                <a:solidFill>
                  <a:srgbClr val="292929"/>
                </a:solidFill>
                <a:latin panose="020B0002030500000203" typeface="BundesSans Regular"/>
              </a:rPr>
            </a:br>
            <a:r>
              <a:rPr dirty="0" lang="de-DE" spc="-5" sz="1200">
                <a:solidFill>
                  <a:srgbClr val="292929"/>
                </a:solidFill>
                <a:latin panose="020B0002030500000203" typeface="BundesSans Regular"/>
              </a:rPr>
              <a:t/>
            </a:r>
            <a:br>
              <a:rPr dirty="0" lang="de-DE" spc="-5" sz="1200">
                <a:solidFill>
                  <a:srgbClr val="292929"/>
                </a:solidFill>
                <a:latin panose="020B0002030500000203" typeface="BundesSans Regular"/>
              </a:rPr>
            </a:br>
            <a:r>
              <a:rPr dirty="0" i="1" lang="de-DE" sz="1200">
                <a:solidFill>
                  <a:srgbClr val="292929"/>
                </a:solidFill>
                <a:latin panose="020B0002030500000203" typeface="BundesSans Regular"/>
              </a:rPr>
              <a:t>„Unsere Universitäten und Hochschulen für Angewandte Wissenschaften (HAW) werden wir als Herz des Wissenschaftssystems stärken, Innovation und Transfer von der Grundlagenforschung bis in die Anwendung fördern und beschleunigen.“</a:t>
            </a:r>
            <a:br>
              <a:rPr dirty="0" i="1" lang="de-DE" sz="1200">
                <a:solidFill>
                  <a:srgbClr val="292929"/>
                </a:solidFill>
                <a:latin panose="020B0002030500000203" typeface="BundesSans Regular"/>
              </a:rPr>
            </a:br>
            <a:r>
              <a:rPr dirty="0" i="1" lang="de-DE" sz="1200">
                <a:solidFill>
                  <a:srgbClr val="292929"/>
                </a:solidFill>
                <a:latin panose="020B0002030500000203" typeface="BundesSans Regular"/>
              </a:rPr>
              <a:t/>
            </a:r>
            <a:br>
              <a:rPr dirty="0" i="1" lang="de-DE" sz="1200">
                <a:solidFill>
                  <a:srgbClr val="292929"/>
                </a:solidFill>
                <a:latin panose="020B0002030500000203" typeface="BundesSans Regular"/>
              </a:rPr>
            </a:br>
            <a:r>
              <a:rPr dirty="0" i="1" lang="de-DE" sz="1200">
                <a:solidFill>
                  <a:srgbClr val="292929"/>
                </a:solidFill>
                <a:latin panose="020B0002030500000203" typeface="BundesSans Regular"/>
              </a:rPr>
              <a:t>„Für einen echten Innovationsschub müssen wir Ausgründungen vorantreiben. Wir werden Hochschulen Mittel des Bundes zur Schaffung einer Gründungsinfrastruktur für technologisches wie soziales Unternehmertum bereitstellen. Wir wollen die Ausgründungskultur in Hochschulen und außeruniversitären Forschungseinrichtungen in der Breite stärken. Der dazu benötigte Kulturwandel wird durch Science-Entrepreneurship-Initiativen begleitet.“</a:t>
            </a:r>
          </a:p>
        </p:txBody>
      </p:sp>
      <p:sp>
        <p:nvSpPr>
          <p:cNvPr id="4" name="Titel 3">
            <a:extLst>
              <a:ext uri="{FF2B5EF4-FFF2-40B4-BE49-F238E27FC236}">
                <a16:creationId xmlns:a16="http://schemas.microsoft.com/office/drawing/2014/main" id="{173215E1-02E2-FC40-8188-7550EF20827A}"/>
              </a:ext>
            </a:extLst>
          </p:cNvPr>
          <p:cNvSpPr>
            <a:spLocks noGrp="1"/>
          </p:cNvSpPr>
          <p:nvPr>
            <p:ph type="title"/>
          </p:nvPr>
        </p:nvSpPr>
        <p:spPr>
          <a:xfrm>
            <a:off x="900114" y="1289496"/>
            <a:ext cx="7775575" cy="410369"/>
          </a:xfrm>
        </p:spPr>
        <p:txBody>
          <a:bodyPr/>
          <a:lstStyle/>
          <a:p>
            <a:r>
              <a:rPr b="1" dirty="0" lang="de-DE" sz="2400">
                <a:solidFill>
                  <a:srgbClr val="0778A5"/>
                </a:solidFill>
                <a:latin typeface="BundesSans Medium"/>
              </a:rPr>
              <a:t>MOTIVATION</a:t>
            </a:r>
          </a:p>
        </p:txBody>
      </p:sp>
    </p:spTree>
    <p:extLst>
      <p:ext uri="{BB962C8B-B14F-4D97-AF65-F5344CB8AC3E}">
        <p14:creationId xmlns:p14="http://schemas.microsoft.com/office/powerpoint/2010/main" val="3247034534"/>
      </p:ext>
    </p:extLst>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900114" y="1758691"/>
            <a:ext cx="7775575" cy="2546963"/>
          </a:xfrm>
        </p:spPr>
        <p:txBody>
          <a:bodyPr/>
          <a:lstStyle/>
          <a:p>
            <a:pPr indent="-171446" marL="171446">
              <a:buFont charset="0" panose="020B0604020202020204" pitchFamily="34" typeface="Arial"/>
              <a:buChar char="•"/>
            </a:pPr>
            <a:r>
              <a:rPr b="1" dirty="0" lang="de-DE" sz="1200"/>
              <a:t>Erfolgsfaktoren</a:t>
            </a:r>
            <a:r>
              <a:rPr dirty="0" lang="de-DE" sz="1200"/>
              <a:t> für Innovationsprozesse:</a:t>
            </a:r>
          </a:p>
          <a:p>
            <a:pPr indent="-171446" lvl="1" marL="694783">
              <a:lnSpc>
                <a:spcPct val="100000"/>
              </a:lnSpc>
              <a:buFont charset="2" panose="05050102010706020507" pitchFamily="18" typeface="Symbol"/>
              <a:buChar char="-"/>
            </a:pPr>
            <a:r>
              <a:rPr dirty="0" lang="de-DE" sz="1200"/>
              <a:t>motivierte, kompetente, willensstarke und offene </a:t>
            </a:r>
            <a:r>
              <a:rPr b="1" dirty="0" lang="de-DE" sz="1200"/>
              <a:t>Menschen</a:t>
            </a:r>
          </a:p>
          <a:p>
            <a:pPr indent="-171446" lvl="1" marL="694783">
              <a:lnSpc>
                <a:spcPct val="100000"/>
              </a:lnSpc>
              <a:buFont charset="2" panose="05050102010706020507" pitchFamily="18" typeface="Symbol"/>
              <a:buChar char="-"/>
            </a:pPr>
            <a:r>
              <a:rPr dirty="0" lang="de-DE" sz="1200"/>
              <a:t>überzeugende </a:t>
            </a:r>
            <a:r>
              <a:rPr b="1" dirty="0" lang="de-DE" sz="1200"/>
              <a:t>Idee</a:t>
            </a:r>
          </a:p>
          <a:p>
            <a:pPr indent="-171446" lvl="1" marL="694783">
              <a:lnSpc>
                <a:spcPct val="100000"/>
              </a:lnSpc>
              <a:buFont charset="2" panose="05050102010706020507" pitchFamily="18" typeface="Symbol"/>
              <a:buChar char="-"/>
            </a:pPr>
            <a:r>
              <a:rPr dirty="0" lang="de-DE" sz="1200"/>
              <a:t>ausreichendes </a:t>
            </a:r>
            <a:r>
              <a:rPr b="1" dirty="0" lang="de-DE" sz="1200"/>
              <a:t>Startkapital</a:t>
            </a:r>
          </a:p>
          <a:p>
            <a:pPr indent="-171446" marL="171446">
              <a:lnSpc>
                <a:spcPct val="100000"/>
              </a:lnSpc>
              <a:buFont charset="0" panose="020B0604020202020204" pitchFamily="34" typeface="Arial"/>
              <a:buChar char="•"/>
            </a:pPr>
            <a:r>
              <a:rPr b="1" dirty="0" lang="de-DE" sz="1200"/>
              <a:t>Hürden</a:t>
            </a:r>
            <a:r>
              <a:rPr dirty="0" lang="de-DE" sz="1200"/>
              <a:t>:</a:t>
            </a:r>
          </a:p>
          <a:p>
            <a:pPr indent="-171446" lvl="1" marL="694783">
              <a:lnSpc>
                <a:spcPct val="100000"/>
              </a:lnSpc>
              <a:buFont charset="2" panose="05050102010706020507" pitchFamily="18" typeface="Symbol"/>
              <a:buChar char="-"/>
            </a:pPr>
            <a:r>
              <a:rPr dirty="0" lang="de-DE" sz="1200"/>
              <a:t>Projektförderanträge setzen meist bereits umfangreiche Vorarbeiten voraus </a:t>
            </a:r>
          </a:p>
          <a:p>
            <a:pPr indent="-171446" lvl="1" marL="694783">
              <a:lnSpc>
                <a:spcPct val="100000"/>
              </a:lnSpc>
              <a:buFont charset="2" panose="05050102010706020507" pitchFamily="18" typeface="Symbol"/>
              <a:buChar char="-"/>
            </a:pPr>
            <a:r>
              <a:rPr dirty="0" lang="de-DE" sz="1200"/>
              <a:t>Verwertung häufig technologie- und nicht bedarfs- oder marktgetrieben </a:t>
            </a:r>
          </a:p>
          <a:p>
            <a:pPr indent="-171446" lvl="1" marL="694783">
              <a:lnSpc>
                <a:spcPct val="100000"/>
              </a:lnSpc>
              <a:buFont charset="2" panose="05050102010706020507" pitchFamily="18" typeface="Symbol"/>
              <a:buChar char="-"/>
            </a:pPr>
            <a:r>
              <a:rPr dirty="0" lang="de-DE" sz="1200"/>
              <a:t>transferrelevante Kenntnisse im akademischen Bereich wenig verbreitet </a:t>
            </a:r>
          </a:p>
          <a:p>
            <a:pPr indent="0" lvl="1">
              <a:lnSpc>
                <a:spcPct val="100000"/>
              </a:lnSpc>
              <a:buNone/>
            </a:pPr>
            <a:r>
              <a:rPr dirty="0" lang="de-DE" sz="1200"/>
              <a:t>Bedarf für Fördermaßnahme zur Schärfung „unreifer“ Verwertungsideen mit niedriger Einstiegshürde und Offenheit für späteren Verwertungsweg </a:t>
            </a:r>
          </a:p>
          <a:p>
            <a:pPr indent="0" lvl="1">
              <a:lnSpc>
                <a:spcPct val="100000"/>
              </a:lnSpc>
              <a:buNone/>
            </a:pPr>
            <a:endParaRPr dirty="0" lang="de-DE" sz="1200"/>
          </a:p>
        </p:txBody>
      </p:sp>
      <p:sp>
        <p:nvSpPr>
          <p:cNvPr id="4" name="Titel 3"/>
          <p:cNvSpPr>
            <a:spLocks noGrp="1"/>
          </p:cNvSpPr>
          <p:nvPr>
            <p:ph type="title"/>
          </p:nvPr>
        </p:nvSpPr>
        <p:spPr>
          <a:xfrm>
            <a:off x="900114" y="1286302"/>
            <a:ext cx="7775575" cy="410369"/>
          </a:xfrm>
        </p:spPr>
        <p:txBody>
          <a:bodyPr/>
          <a:lstStyle/>
          <a:p>
            <a:r>
              <a:rPr b="1" dirty="0" lang="de-DE" sz="2400">
                <a:solidFill>
                  <a:srgbClr val="0778A5"/>
                </a:solidFill>
              </a:rPr>
              <a:t>AUSGANGSLAGE</a:t>
            </a:r>
          </a:p>
        </p:txBody>
      </p:sp>
      <p:sp>
        <p:nvSpPr>
          <p:cNvPr id="8" name="Pfeil nach rechts 7"/>
          <p:cNvSpPr/>
          <p:nvPr/>
        </p:nvSpPr>
        <p:spPr>
          <a:xfrm>
            <a:off x="1106558" y="4196268"/>
            <a:ext cx="198783" cy="103780"/>
          </a:xfrm>
          <a:prstGeom prst="rightArrow">
            <a:avLst/>
          </a:prstGeom>
          <a:ln>
            <a:solidFill>
              <a:schemeClr val="tx1"/>
            </a:solidFill>
          </a:ln>
        </p:spPr>
        <p:txBody>
          <a:bodyPr anchor="ctr" anchorCtr="0" bIns="0" lIns="0" rIns="0" rtlCol="0" tIns="0" wrap="square">
            <a:noAutofit/>
          </a:bodyPr>
          <a:lstStyle/>
          <a:p>
            <a:pPr algn="ctr"/>
            <a:endParaRPr b="1" dirty="0" lang="de-DE" sz="1200">
              <a:solidFill>
                <a:srgbClr val="FFFFFF"/>
              </a:solidFill>
              <a:latin typeface="BundesSans Office Bold"/>
              <a:cs typeface="BundesSans Office Bold"/>
            </a:endParaRPr>
          </a:p>
        </p:txBody>
      </p:sp>
    </p:spTree>
    <p:extLst>
      <p:ext uri="{BB962C8B-B14F-4D97-AF65-F5344CB8AC3E}">
        <p14:creationId xmlns:p14="http://schemas.microsoft.com/office/powerpoint/2010/main" val="4045699488"/>
      </p:ext>
    </p:extLst>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900114" y="1892491"/>
            <a:ext cx="7775575" cy="2546963"/>
          </a:xfrm>
        </p:spPr>
        <p:txBody>
          <a:bodyPr/>
          <a:lstStyle/>
          <a:p>
            <a:pPr indent="-171446" marL="171446">
              <a:lnSpc>
                <a:spcPct val="100000"/>
              </a:lnSpc>
              <a:buFont charset="0" panose="020B0604020202020204" pitchFamily="34" typeface="Arial"/>
              <a:buChar char="•"/>
            </a:pPr>
            <a:r>
              <a:rPr dirty="0" lang="de-DE" sz="1200"/>
              <a:t>Schärfung von „rohen“ Verwertungsideen</a:t>
            </a:r>
          </a:p>
          <a:p>
            <a:pPr indent="-171446" marL="171446">
              <a:lnSpc>
                <a:spcPct val="100000"/>
              </a:lnSpc>
              <a:buFont charset="0" panose="020B0604020202020204" pitchFamily="34" typeface="Arial"/>
              <a:buChar char="•"/>
            </a:pPr>
            <a:r>
              <a:rPr dirty="0" lang="de-DE" sz="1200"/>
              <a:t>Überprüfung ihrer Tragfähigkeit</a:t>
            </a:r>
          </a:p>
          <a:p>
            <a:pPr indent="-171446" marL="171446">
              <a:lnSpc>
                <a:spcPct val="100000"/>
              </a:lnSpc>
              <a:buFont charset="0" panose="020B0604020202020204" pitchFamily="34" typeface="Arial"/>
              <a:buChar char="•"/>
            </a:pPr>
            <a:r>
              <a:rPr dirty="0" lang="de-DE" sz="1200"/>
              <a:t>Aufbau umsetzungsstarker Teams</a:t>
            </a:r>
          </a:p>
          <a:p>
            <a:pPr indent="-171446" marL="171446">
              <a:lnSpc>
                <a:spcPct val="100000"/>
              </a:lnSpc>
              <a:buFont charset="0" panose="020B0604020202020204" pitchFamily="34" typeface="Arial"/>
              <a:buChar char="•"/>
            </a:pPr>
            <a:r>
              <a:rPr dirty="0" lang="de-DE" sz="1200"/>
              <a:t>Erbringung des technischen „Proof </a:t>
            </a:r>
            <a:r>
              <a:rPr dirty="0" err="1" lang="de-DE" sz="1200"/>
              <a:t>of</a:t>
            </a:r>
            <a:r>
              <a:rPr dirty="0" lang="de-DE" sz="1200"/>
              <a:t> </a:t>
            </a:r>
            <a:r>
              <a:rPr dirty="0" err="1" lang="de-DE" sz="1200"/>
              <a:t>Principle</a:t>
            </a:r>
            <a:r>
              <a:rPr dirty="0" lang="de-DE" sz="1200"/>
              <a:t>“</a:t>
            </a:r>
          </a:p>
          <a:p>
            <a:pPr indent="-171446" marL="171446">
              <a:lnSpc>
                <a:spcPct val="100000"/>
              </a:lnSpc>
              <a:buFont charset="0" panose="020B0604020202020204" pitchFamily="34" typeface="Arial"/>
              <a:buChar char="•"/>
            </a:pPr>
            <a:r>
              <a:rPr dirty="0" lang="de-DE" sz="1200"/>
              <a:t>Vermittlung von verwertungsrelevantem </a:t>
            </a:r>
            <a:r>
              <a:rPr dirty="0" err="1" lang="de-DE" sz="1200"/>
              <a:t>Know-How</a:t>
            </a:r>
            <a:endParaRPr dirty="0" lang="de-DE" sz="1200"/>
          </a:p>
          <a:p>
            <a:pPr indent="-171446" marL="171446">
              <a:lnSpc>
                <a:spcPct val="100000"/>
              </a:lnSpc>
              <a:buFont charset="0" panose="020B0604020202020204" pitchFamily="34" typeface="Arial"/>
              <a:buChar char="•"/>
            </a:pPr>
            <a:r>
              <a:rPr dirty="0" lang="de-DE" sz="1200"/>
              <a:t>Herstellung der Anschlussfähigkeit zu anderen Förderprogrammen der Validierungs-, Gründungs- und Firmenkooperationsförderung, z.B. VIP+, EXIST-Forschungstransfer, KMU-innovativ oder GO-Bio</a:t>
            </a:r>
          </a:p>
          <a:p>
            <a:pPr>
              <a:lnSpc>
                <a:spcPct val="100000"/>
              </a:lnSpc>
            </a:pPr>
            <a:r>
              <a:rPr dirty="0" lang="de-DE" sz="1200"/>
              <a:t>	</a:t>
            </a:r>
            <a:r>
              <a:rPr b="1" dirty="0" lang="de-DE" sz="1200"/>
              <a:t>zweiphasiges</a:t>
            </a:r>
            <a:r>
              <a:rPr dirty="0" lang="de-DE" sz="1200"/>
              <a:t> Förderprogramm, bestehend aus einer primär </a:t>
            </a:r>
            <a:r>
              <a:rPr b="1" dirty="0" lang="de-DE" sz="1200"/>
              <a:t>konzeptionell ausgerichteten Sondierungsphase </a:t>
            </a:r>
            <a:r>
              <a:rPr dirty="0" lang="de-DE" sz="1200"/>
              <a:t>und einer vorwiegend </a:t>
            </a:r>
            <a:r>
              <a:rPr b="1" dirty="0" lang="de-DE" sz="1200"/>
              <a:t>experimentellen Machbarkeitsphase</a:t>
            </a:r>
          </a:p>
        </p:txBody>
      </p:sp>
      <p:sp>
        <p:nvSpPr>
          <p:cNvPr id="4" name="Titel 3"/>
          <p:cNvSpPr>
            <a:spLocks noGrp="1"/>
          </p:cNvSpPr>
          <p:nvPr>
            <p:ph type="title"/>
          </p:nvPr>
        </p:nvSpPr>
        <p:spPr>
          <a:xfrm>
            <a:off x="900114" y="1286622"/>
            <a:ext cx="7775575" cy="410369"/>
          </a:xfrm>
        </p:spPr>
        <p:txBody>
          <a:bodyPr/>
          <a:lstStyle/>
          <a:p>
            <a:r>
              <a:rPr b="1" dirty="0" lang="de-DE" sz="2400">
                <a:solidFill>
                  <a:srgbClr val="0778A5"/>
                </a:solidFill>
              </a:rPr>
              <a:t>FÖRDERZIELE</a:t>
            </a:r>
          </a:p>
        </p:txBody>
      </p:sp>
      <p:sp>
        <p:nvSpPr>
          <p:cNvPr id="7" name="Pfeil nach rechts 6"/>
          <p:cNvSpPr/>
          <p:nvPr/>
        </p:nvSpPr>
        <p:spPr>
          <a:xfrm>
            <a:off x="1045904" y="3819683"/>
            <a:ext cx="185531" cy="84163"/>
          </a:xfrm>
          <a:prstGeom prst="rightArrow">
            <a:avLst/>
          </a:prstGeom>
          <a:ln>
            <a:solidFill>
              <a:schemeClr val="tx1"/>
            </a:solidFill>
          </a:ln>
        </p:spPr>
        <p:txBody>
          <a:bodyPr anchor="ctr" anchorCtr="0" bIns="0" lIns="0" rIns="0" rtlCol="0" tIns="0" wrap="square">
            <a:noAutofit/>
          </a:bodyPr>
          <a:lstStyle/>
          <a:p>
            <a:pPr algn="ctr"/>
            <a:endParaRPr b="1" dirty="0" lang="de-DE" sz="1200">
              <a:solidFill>
                <a:srgbClr val="FFFFFF"/>
              </a:solidFill>
              <a:latin typeface="BundesSans Office Bold"/>
              <a:cs typeface="BundesSans Office Bold"/>
            </a:endParaRPr>
          </a:p>
        </p:txBody>
      </p:sp>
    </p:spTree>
    <p:extLst>
      <p:ext uri="{BB962C8B-B14F-4D97-AF65-F5344CB8AC3E}">
        <p14:creationId xmlns:p14="http://schemas.microsoft.com/office/powerpoint/2010/main" val="2066589849"/>
      </p:ext>
    </p:extLst>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4" name="Titel 3"/>
          <p:cNvSpPr>
            <a:spLocks noGrp="1"/>
          </p:cNvSpPr>
          <p:nvPr>
            <p:ph type="title"/>
          </p:nvPr>
        </p:nvSpPr>
        <p:spPr>
          <a:xfrm>
            <a:off x="900114" y="1283886"/>
            <a:ext cx="7775575" cy="410369"/>
          </a:xfrm>
        </p:spPr>
        <p:txBody>
          <a:bodyPr/>
          <a:lstStyle/>
          <a:p>
            <a:r>
              <a:rPr b="1" dirty="0" lang="de-DE" sz="2400">
                <a:solidFill>
                  <a:srgbClr val="0778A5"/>
                </a:solidFill>
              </a:rPr>
              <a:t>EINORDNUNG IN DIE FÖRDERLANDSCHAFT</a:t>
            </a:r>
          </a:p>
        </p:txBody>
      </p:sp>
      <p:grpSp>
        <p:nvGrpSpPr>
          <p:cNvPr id="2" name="Gruppieren 1"/>
          <p:cNvGrpSpPr/>
          <p:nvPr/>
        </p:nvGrpSpPr>
        <p:grpSpPr>
          <a:xfrm>
            <a:off x="271472" y="1786481"/>
            <a:ext cx="8981095" cy="2842958"/>
            <a:chOff x="271472" y="1786481"/>
            <a:chExt cx="8981095" cy="2842958"/>
          </a:xfrm>
        </p:grpSpPr>
        <p:grpSp>
          <p:nvGrpSpPr>
            <p:cNvPr id="5" name="Gruppieren 4"/>
            <p:cNvGrpSpPr/>
            <p:nvPr/>
          </p:nvGrpSpPr>
          <p:grpSpPr>
            <a:xfrm>
              <a:off x="525388" y="1786481"/>
              <a:ext cx="8342387" cy="2599894"/>
              <a:chOff x="961196" y="1395508"/>
              <a:chExt cx="6993955" cy="2478316"/>
            </a:xfrm>
          </p:grpSpPr>
          <p:cxnSp>
            <p:nvCxnSpPr>
              <p:cNvPr id="6" name="Gerade Verbindung mit Pfeil 5"/>
              <p:cNvCxnSpPr/>
              <p:nvPr/>
            </p:nvCxnSpPr>
            <p:spPr>
              <a:xfrm flipH="1" flipV="1">
                <a:off x="961196" y="1395508"/>
                <a:ext cx="1247" cy="2478316"/>
              </a:xfrm>
              <a:prstGeom prst="straightConnector1">
                <a:avLst/>
              </a:prstGeom>
              <a:ln w="19050">
                <a:solidFill>
                  <a:schemeClr val="accent6">
                    <a:lumMod val="5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7" name="Gerade Verbindung mit Pfeil 6"/>
              <p:cNvCxnSpPr/>
              <p:nvPr/>
            </p:nvCxnSpPr>
            <p:spPr>
              <a:xfrm>
                <a:off x="961198" y="3869473"/>
                <a:ext cx="6993953" cy="0"/>
              </a:xfrm>
              <a:prstGeom prst="straightConnector1">
                <a:avLst/>
              </a:prstGeom>
              <a:ln w="19050">
                <a:solidFill>
                  <a:schemeClr val="accent6">
                    <a:lumMod val="50000"/>
                  </a:schemeClr>
                </a:solidFill>
                <a:tailEnd type="triangle"/>
              </a:ln>
            </p:spPr>
            <p:style>
              <a:lnRef idx="2">
                <a:schemeClr val="accent1"/>
              </a:lnRef>
              <a:fillRef idx="0">
                <a:schemeClr val="accent1"/>
              </a:fillRef>
              <a:effectRef idx="1">
                <a:schemeClr val="accent1"/>
              </a:effectRef>
              <a:fontRef idx="minor">
                <a:schemeClr val="tx1"/>
              </a:fontRef>
            </p:style>
          </p:cxnSp>
        </p:grpSp>
        <p:sp>
          <p:nvSpPr>
            <p:cNvPr id="8" name="Richtungspfeil 7"/>
            <p:cNvSpPr/>
            <p:nvPr/>
          </p:nvSpPr>
          <p:spPr>
            <a:xfrm>
              <a:off x="908029" y="3856560"/>
              <a:ext cx="2304255" cy="324000"/>
            </a:xfrm>
            <a:prstGeom prst="homePlate">
              <a:avLst/>
            </a:prstGeom>
            <a:solidFill>
              <a:schemeClr val="tx2">
                <a:lumMod val="75000"/>
              </a:schemeClr>
            </a:solidFill>
            <a:ln>
              <a:solidFill>
                <a:schemeClr val="tx2">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r>
                <a:rPr dirty="0" lang="de-DE" sz="1400">
                  <a:solidFill>
                    <a:schemeClr val="bg1"/>
                  </a:solidFill>
                  <a:latin panose="020B0002030500000203" typeface="BundesSans Regular"/>
                </a:rPr>
                <a:t>GO-Bio </a:t>
              </a:r>
              <a:r>
                <a:rPr dirty="0" i="1" lang="de-DE" sz="1400">
                  <a:solidFill>
                    <a:schemeClr val="bg1"/>
                  </a:solidFill>
                  <a:latin panose="020B0002030500000203" typeface="BundesSans Regular"/>
                </a:rPr>
                <a:t>initial</a:t>
              </a:r>
            </a:p>
          </p:txBody>
        </p:sp>
        <p:sp>
          <p:nvSpPr>
            <p:cNvPr id="9" name="Textfeld 8"/>
            <p:cNvSpPr txBox="1"/>
            <p:nvPr/>
          </p:nvSpPr>
          <p:spPr>
            <a:xfrm>
              <a:off x="271472" y="4367829"/>
              <a:ext cx="3036071" cy="261610"/>
            </a:xfrm>
            <a:prstGeom prst="rect">
              <a:avLst/>
            </a:prstGeom>
            <a:noFill/>
          </p:spPr>
          <p:txBody>
            <a:bodyPr rtlCol="0" wrap="square">
              <a:spAutoFit/>
            </a:bodyPr>
            <a:lstStyle/>
            <a:p>
              <a:pPr algn="ctr"/>
              <a:r>
                <a:rPr dirty="0" lang="de-DE" sz="1100">
                  <a:solidFill>
                    <a:schemeClr val="tx1">
                      <a:lumMod val="75000"/>
                      <a:lumOff val="25000"/>
                    </a:schemeClr>
                  </a:solidFill>
                  <a:latin panose="020B0002030500000203" typeface="BundesSans Medium"/>
                  <a:cs charset="0" panose="020B0604020202020204" pitchFamily="34" typeface="Arial"/>
                </a:rPr>
                <a:t>Anwendungsorientierte Grundlagenforschung</a:t>
              </a:r>
            </a:p>
          </p:txBody>
        </p:sp>
        <p:sp>
          <p:nvSpPr>
            <p:cNvPr id="10" name="Richtungspfeil 9"/>
            <p:cNvSpPr/>
            <p:nvPr/>
          </p:nvSpPr>
          <p:spPr>
            <a:xfrm>
              <a:off x="908029" y="3378913"/>
              <a:ext cx="2304255" cy="324000"/>
            </a:xfrm>
            <a:prstGeom prst="homePlate">
              <a:avLst/>
            </a:prstGeom>
            <a:solidFill>
              <a:schemeClr val="bg1"/>
            </a:solidFill>
            <a:ln>
              <a:solidFill>
                <a:schemeClr val="tx1">
                  <a:lumMod val="75000"/>
                  <a:lumOff val="2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r>
                <a:rPr dirty="0" lang="de-DE" sz="1200">
                  <a:solidFill>
                    <a:schemeClr val="tx1">
                      <a:lumMod val="75000"/>
                      <a:lumOff val="25000"/>
                    </a:schemeClr>
                  </a:solidFill>
                  <a:latin panose="020B0002030500000203" typeface="BundesSans Regular"/>
                </a:rPr>
                <a:t>Ideenwettbewerb Bioökonomie</a:t>
              </a:r>
            </a:p>
          </p:txBody>
        </p:sp>
        <p:sp>
          <p:nvSpPr>
            <p:cNvPr id="11" name="Textfeld 10"/>
            <p:cNvSpPr txBox="1"/>
            <p:nvPr/>
          </p:nvSpPr>
          <p:spPr>
            <a:xfrm>
              <a:off x="3183706" y="4367829"/>
              <a:ext cx="3456383" cy="261610"/>
            </a:xfrm>
            <a:prstGeom prst="rect">
              <a:avLst/>
            </a:prstGeom>
            <a:noFill/>
          </p:spPr>
          <p:txBody>
            <a:bodyPr rtlCol="0" wrap="square">
              <a:spAutoFit/>
            </a:bodyPr>
            <a:lstStyle/>
            <a:p>
              <a:pPr algn="ctr"/>
              <a:r>
                <a:rPr dirty="0" lang="de-DE" sz="1100">
                  <a:solidFill>
                    <a:schemeClr val="tx1">
                      <a:lumMod val="75000"/>
                      <a:lumOff val="25000"/>
                    </a:schemeClr>
                  </a:solidFill>
                  <a:latin panose="020B0002030500000203" typeface="BundesSans Medium"/>
                  <a:cs charset="0" panose="020B0604020202020204" pitchFamily="34" typeface="Arial"/>
                </a:rPr>
                <a:t>Angewandte Forschung</a:t>
              </a:r>
            </a:p>
          </p:txBody>
        </p:sp>
        <p:sp>
          <p:nvSpPr>
            <p:cNvPr id="12" name="Textfeld 11"/>
            <p:cNvSpPr txBox="1"/>
            <p:nvPr/>
          </p:nvSpPr>
          <p:spPr>
            <a:xfrm>
              <a:off x="6300237" y="4367829"/>
              <a:ext cx="2952330" cy="261610"/>
            </a:xfrm>
            <a:prstGeom prst="rect">
              <a:avLst/>
            </a:prstGeom>
            <a:noFill/>
          </p:spPr>
          <p:txBody>
            <a:bodyPr rtlCol="0" wrap="square">
              <a:spAutoFit/>
            </a:bodyPr>
            <a:lstStyle/>
            <a:p>
              <a:pPr algn="ctr"/>
              <a:r>
                <a:rPr dirty="0" lang="de-DE" sz="1100">
                  <a:solidFill>
                    <a:schemeClr val="tx1">
                      <a:lumMod val="75000"/>
                      <a:lumOff val="25000"/>
                    </a:schemeClr>
                  </a:solidFill>
                  <a:latin panose="020B0002030500000203" typeface="BundesSans Medium"/>
                  <a:cs charset="0" panose="020B0604020202020204" pitchFamily="34" typeface="Arial"/>
                </a:rPr>
                <a:t>Experimentelle Entwicklung</a:t>
              </a:r>
            </a:p>
          </p:txBody>
        </p:sp>
        <p:sp>
          <p:nvSpPr>
            <p:cNvPr id="13" name="Richtungspfeil 12"/>
            <p:cNvSpPr/>
            <p:nvPr/>
          </p:nvSpPr>
          <p:spPr>
            <a:xfrm>
              <a:off x="3248025" y="3261061"/>
              <a:ext cx="1548437" cy="324000"/>
            </a:xfrm>
            <a:prstGeom prst="homePlate">
              <a:avLst/>
            </a:prstGeom>
            <a:solidFill>
              <a:schemeClr val="bg1"/>
            </a:solidFill>
            <a:ln>
              <a:solidFill>
                <a:schemeClr val="tx1">
                  <a:lumMod val="75000"/>
                  <a:lumOff val="2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r>
                <a:rPr dirty="0" lang="de-DE" sz="1100">
                  <a:solidFill>
                    <a:schemeClr val="tx1">
                      <a:lumMod val="75000"/>
                      <a:lumOff val="25000"/>
                    </a:schemeClr>
                  </a:solidFill>
                  <a:latin panose="020B0002030500000203" typeface="BundesSans Regular"/>
                </a:rPr>
                <a:t>EXIST-Gründer-stipendium</a:t>
              </a:r>
            </a:p>
          </p:txBody>
        </p:sp>
        <p:cxnSp>
          <p:nvCxnSpPr>
            <p:cNvPr id="14" name="Gerader Verbinder 13"/>
            <p:cNvCxnSpPr/>
            <p:nvPr/>
          </p:nvCxnSpPr>
          <p:spPr>
            <a:xfrm>
              <a:off x="3212286" y="4381611"/>
              <a:ext cx="0" cy="131787"/>
            </a:xfrm>
            <a:prstGeom prst="line">
              <a:avLst/>
            </a:prstGeom>
            <a:ln w="19050">
              <a:solidFill>
                <a:schemeClr val="accent6">
                  <a:lumMod val="50000"/>
                </a:schemeClr>
              </a:solidFill>
            </a:ln>
          </p:spPr>
          <p:style>
            <a:lnRef idx="1">
              <a:schemeClr val="accent6"/>
            </a:lnRef>
            <a:fillRef idx="0">
              <a:schemeClr val="accent6"/>
            </a:fillRef>
            <a:effectRef idx="0">
              <a:schemeClr val="accent6"/>
            </a:effectRef>
            <a:fontRef idx="minor">
              <a:schemeClr val="tx1"/>
            </a:fontRef>
          </p:style>
        </p:cxnSp>
        <p:cxnSp>
          <p:nvCxnSpPr>
            <p:cNvPr id="15" name="Gerader Verbinder 14"/>
            <p:cNvCxnSpPr/>
            <p:nvPr/>
          </p:nvCxnSpPr>
          <p:spPr>
            <a:xfrm>
              <a:off x="6630566" y="4381610"/>
              <a:ext cx="0" cy="131787"/>
            </a:xfrm>
            <a:prstGeom prst="line">
              <a:avLst/>
            </a:prstGeom>
            <a:ln w="19050">
              <a:solidFill>
                <a:schemeClr val="accent6">
                  <a:lumMod val="50000"/>
                </a:schemeClr>
              </a:solidFill>
            </a:ln>
          </p:spPr>
          <p:style>
            <a:lnRef idx="1">
              <a:schemeClr val="accent6"/>
            </a:lnRef>
            <a:fillRef idx="0">
              <a:schemeClr val="accent6"/>
            </a:fillRef>
            <a:effectRef idx="0">
              <a:schemeClr val="accent6"/>
            </a:effectRef>
            <a:fontRef idx="minor">
              <a:schemeClr val="tx1"/>
            </a:fontRef>
          </p:style>
        </p:cxnSp>
        <p:sp>
          <p:nvSpPr>
            <p:cNvPr id="16" name="Richtungspfeil 15"/>
            <p:cNvSpPr/>
            <p:nvPr/>
          </p:nvSpPr>
          <p:spPr>
            <a:xfrm>
              <a:off x="2924254" y="2803243"/>
              <a:ext cx="3528390" cy="324000"/>
            </a:xfrm>
            <a:prstGeom prst="homePlate">
              <a:avLst/>
            </a:prstGeom>
            <a:solidFill>
              <a:schemeClr val="bg1"/>
            </a:solidFill>
            <a:ln>
              <a:solidFill>
                <a:schemeClr val="tx1">
                  <a:lumMod val="75000"/>
                  <a:lumOff val="2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r>
                <a:rPr dirty="0" lang="de-DE" sz="1200">
                  <a:solidFill>
                    <a:schemeClr val="tx1">
                      <a:lumMod val="75000"/>
                      <a:lumOff val="25000"/>
                    </a:schemeClr>
                  </a:solidFill>
                  <a:latin panose="020B0002030500000203" typeface="BundesSans Regular"/>
                </a:rPr>
                <a:t>GO-Bio</a:t>
              </a:r>
            </a:p>
          </p:txBody>
        </p:sp>
        <p:sp>
          <p:nvSpPr>
            <p:cNvPr id="17" name="Richtungspfeil 16"/>
            <p:cNvSpPr/>
            <p:nvPr/>
          </p:nvSpPr>
          <p:spPr>
            <a:xfrm>
              <a:off x="2060159" y="2341479"/>
              <a:ext cx="2248649" cy="324000"/>
            </a:xfrm>
            <a:prstGeom prst="homePlate">
              <a:avLst/>
            </a:prstGeom>
            <a:solidFill>
              <a:schemeClr val="bg1"/>
            </a:solidFill>
            <a:ln>
              <a:solidFill>
                <a:schemeClr val="tx1">
                  <a:lumMod val="75000"/>
                  <a:lumOff val="2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r>
                <a:rPr dirty="0" lang="de-DE" sz="1200">
                  <a:solidFill>
                    <a:schemeClr val="tx1">
                      <a:lumMod val="75000"/>
                      <a:lumOff val="25000"/>
                    </a:schemeClr>
                  </a:solidFill>
                  <a:latin panose="020B0002030500000203" typeface="BundesSans Regular"/>
                </a:rPr>
                <a:t>VIP+</a:t>
              </a:r>
            </a:p>
          </p:txBody>
        </p:sp>
        <p:sp>
          <p:nvSpPr>
            <p:cNvPr id="18" name="Richtungspfeil 17"/>
            <p:cNvSpPr/>
            <p:nvPr/>
          </p:nvSpPr>
          <p:spPr>
            <a:xfrm>
              <a:off x="2060159" y="1861500"/>
              <a:ext cx="1944213" cy="324000"/>
            </a:xfrm>
            <a:prstGeom prst="homePlate">
              <a:avLst/>
            </a:prstGeom>
            <a:solidFill>
              <a:schemeClr val="bg1"/>
            </a:solidFill>
            <a:ln>
              <a:solidFill>
                <a:schemeClr val="tx1">
                  <a:lumMod val="75000"/>
                  <a:lumOff val="2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r>
                <a:rPr dirty="0" lang="de-DE" sz="1200">
                  <a:solidFill>
                    <a:schemeClr val="tx1">
                      <a:lumMod val="75000"/>
                      <a:lumOff val="25000"/>
                    </a:schemeClr>
                  </a:solidFill>
                  <a:latin panose="020B0002030500000203" typeface="BundesSans Regular"/>
                </a:rPr>
                <a:t>DFG-Erkenntnistransfer</a:t>
              </a:r>
            </a:p>
          </p:txBody>
        </p:sp>
        <p:sp>
          <p:nvSpPr>
            <p:cNvPr id="19" name="Richtungspfeil 18"/>
            <p:cNvSpPr/>
            <p:nvPr/>
          </p:nvSpPr>
          <p:spPr>
            <a:xfrm>
              <a:off x="4076382" y="1860025"/>
              <a:ext cx="3888432" cy="324000"/>
            </a:xfrm>
            <a:prstGeom prst="homePlate">
              <a:avLst/>
            </a:prstGeom>
            <a:solidFill>
              <a:schemeClr val="bg1"/>
            </a:solidFill>
            <a:ln>
              <a:solidFill>
                <a:schemeClr val="tx1">
                  <a:lumMod val="75000"/>
                  <a:lumOff val="2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r>
                <a:rPr dirty="0" lang="de-DE" sz="1200">
                  <a:solidFill>
                    <a:schemeClr val="tx1">
                      <a:lumMod val="75000"/>
                      <a:lumOff val="25000"/>
                    </a:schemeClr>
                  </a:solidFill>
                  <a:latin panose="020B0002030500000203" typeface="BundesSans Regular"/>
                </a:rPr>
                <a:t>KMU-innovativ</a:t>
              </a:r>
            </a:p>
          </p:txBody>
        </p:sp>
        <p:cxnSp>
          <p:nvCxnSpPr>
            <p:cNvPr id="20" name="Gerader Verbinder 19"/>
            <p:cNvCxnSpPr/>
            <p:nvPr/>
          </p:nvCxnSpPr>
          <p:spPr>
            <a:xfrm>
              <a:off x="4527480" y="2803243"/>
              <a:ext cx="0" cy="324000"/>
            </a:xfrm>
            <a:prstGeom prst="line">
              <a:avLst/>
            </a:prstGeom>
            <a:ln w="9525">
              <a:solidFill>
                <a:schemeClr val="bg1">
                  <a:lumMod val="75000"/>
                </a:schemeClr>
              </a:solidFill>
              <a:prstDash val="sysDash"/>
            </a:ln>
          </p:spPr>
          <p:style>
            <a:lnRef idx="1">
              <a:schemeClr val="accent6"/>
            </a:lnRef>
            <a:fillRef idx="0">
              <a:schemeClr val="accent6"/>
            </a:fillRef>
            <a:effectRef idx="0">
              <a:schemeClr val="accent6"/>
            </a:effectRef>
            <a:fontRef idx="minor">
              <a:schemeClr val="tx1"/>
            </a:fontRef>
          </p:style>
        </p:cxnSp>
        <p:cxnSp>
          <p:nvCxnSpPr>
            <p:cNvPr id="22" name="Gerader Verbinder 21"/>
            <p:cNvCxnSpPr/>
            <p:nvPr/>
          </p:nvCxnSpPr>
          <p:spPr>
            <a:xfrm>
              <a:off x="1772126" y="3875612"/>
              <a:ext cx="0" cy="324000"/>
            </a:xfrm>
            <a:prstGeom prst="line">
              <a:avLst/>
            </a:prstGeom>
            <a:ln w="9525">
              <a:solidFill>
                <a:schemeClr val="bg1"/>
              </a:solidFill>
              <a:prstDash val="sysDash"/>
            </a:ln>
          </p:spPr>
          <p:style>
            <a:lnRef idx="1">
              <a:schemeClr val="accent6"/>
            </a:lnRef>
            <a:fillRef idx="0">
              <a:schemeClr val="accent6"/>
            </a:fillRef>
            <a:effectRef idx="0">
              <a:schemeClr val="accent6"/>
            </a:effectRef>
            <a:fontRef idx="minor">
              <a:schemeClr val="tx1"/>
            </a:fontRef>
          </p:style>
        </p:cxnSp>
        <p:sp>
          <p:nvSpPr>
            <p:cNvPr id="23" name="Textfeld 22"/>
            <p:cNvSpPr txBox="1"/>
            <p:nvPr/>
          </p:nvSpPr>
          <p:spPr>
            <a:xfrm>
              <a:off x="4148390" y="4061417"/>
              <a:ext cx="1872208" cy="261610"/>
            </a:xfrm>
            <a:prstGeom prst="rect">
              <a:avLst/>
            </a:prstGeom>
            <a:noFill/>
          </p:spPr>
          <p:txBody>
            <a:bodyPr rtlCol="0" wrap="square">
              <a:spAutoFit/>
            </a:bodyPr>
            <a:lstStyle/>
            <a:p>
              <a:r>
                <a:rPr dirty="0" lang="de-DE" sz="1100">
                  <a:solidFill>
                    <a:schemeClr val="bg1">
                      <a:lumMod val="50000"/>
                    </a:schemeClr>
                  </a:solidFill>
                  <a:latin panose="020B0002030500000203" typeface="BundesSans Medium"/>
                </a:rPr>
                <a:t>Gründungszeitpunkt</a:t>
              </a:r>
            </a:p>
          </p:txBody>
        </p:sp>
        <p:sp>
          <p:nvSpPr>
            <p:cNvPr id="24" name="Richtungspfeil 23"/>
            <p:cNvSpPr/>
            <p:nvPr/>
          </p:nvSpPr>
          <p:spPr>
            <a:xfrm>
              <a:off x="3319462" y="3740292"/>
              <a:ext cx="2997551" cy="324000"/>
            </a:xfrm>
            <a:prstGeom prst="homePlate">
              <a:avLst/>
            </a:prstGeom>
            <a:solidFill>
              <a:schemeClr val="bg1"/>
            </a:solidFill>
            <a:ln>
              <a:solidFill>
                <a:schemeClr val="tx1">
                  <a:lumMod val="75000"/>
                  <a:lumOff val="2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r>
                <a:rPr dirty="0" lang="de-DE" sz="1200">
                  <a:solidFill>
                    <a:schemeClr val="tx1">
                      <a:lumMod val="75000"/>
                      <a:lumOff val="25000"/>
                    </a:schemeClr>
                  </a:solidFill>
                  <a:latin panose="020B0002030500000203" typeface="BundesSans Regular"/>
                </a:rPr>
                <a:t>EXIST-Forschungstransfer</a:t>
              </a:r>
            </a:p>
          </p:txBody>
        </p:sp>
        <p:cxnSp>
          <p:nvCxnSpPr>
            <p:cNvPr id="25" name="Gerader Verbinder 24"/>
            <p:cNvCxnSpPr/>
            <p:nvPr/>
          </p:nvCxnSpPr>
          <p:spPr>
            <a:xfrm>
              <a:off x="4796462" y="3740292"/>
              <a:ext cx="0" cy="324000"/>
            </a:xfrm>
            <a:prstGeom prst="line">
              <a:avLst/>
            </a:prstGeom>
            <a:ln w="9525">
              <a:solidFill>
                <a:schemeClr val="bg1">
                  <a:lumMod val="75000"/>
                </a:schemeClr>
              </a:solidFill>
              <a:prstDash val="sysDash"/>
            </a:ln>
          </p:spPr>
          <p:style>
            <a:lnRef idx="1">
              <a:schemeClr val="accent6"/>
            </a:lnRef>
            <a:fillRef idx="0">
              <a:schemeClr val="accent6"/>
            </a:fillRef>
            <a:effectRef idx="0">
              <a:schemeClr val="accent6"/>
            </a:effectRef>
            <a:fontRef idx="minor">
              <a:schemeClr val="tx1"/>
            </a:fontRef>
          </p:style>
        </p:cxnSp>
      </p:grpSp>
    </p:spTree>
    <p:extLst>
      <p:ext uri="{BB962C8B-B14F-4D97-AF65-F5344CB8AC3E}">
        <p14:creationId xmlns:p14="http://schemas.microsoft.com/office/powerpoint/2010/main" val="4172524341"/>
      </p:ext>
    </p:extLst>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900114" y="1848129"/>
            <a:ext cx="7775575" cy="2546963"/>
          </a:xfrm>
        </p:spPr>
        <p:txBody>
          <a:bodyPr/>
          <a:lstStyle/>
          <a:p>
            <a:pPr indent="-171446" marL="171446">
              <a:lnSpc>
                <a:spcPct val="100000"/>
              </a:lnSpc>
              <a:buFont charset="0" panose="020B0604020202020204" pitchFamily="34" typeface="Arial"/>
              <a:buChar char="•"/>
            </a:pPr>
            <a:r>
              <a:rPr b="1" dirty="0" lang="de-DE" sz="1200"/>
              <a:t>Themenfokus</a:t>
            </a:r>
            <a:r>
              <a:rPr dirty="0" lang="de-DE" sz="1200"/>
              <a:t>: Lebenswissenschaften inkl. Grenzbereiche</a:t>
            </a:r>
          </a:p>
          <a:p>
            <a:pPr indent="-171446" lvl="1" marL="694783">
              <a:lnSpc>
                <a:spcPct val="100000"/>
              </a:lnSpc>
              <a:buFont charset="2" panose="05050102010706020507" pitchFamily="18" typeface="Symbol"/>
              <a:buChar char="-"/>
            </a:pPr>
            <a:r>
              <a:rPr dirty="0" lang="de-DE" sz="1200"/>
              <a:t>Therapeutika, Diagnostika, Forschungswerkzeuge, Plattform-Technologien</a:t>
            </a:r>
          </a:p>
          <a:p>
            <a:pPr indent="-171446" lvl="1" marL="694783">
              <a:lnSpc>
                <a:spcPct val="100000"/>
              </a:lnSpc>
              <a:buFont charset="2" panose="05050102010706020507" pitchFamily="18" typeface="Symbol"/>
              <a:buChar char="-"/>
            </a:pPr>
            <a:r>
              <a:rPr dirty="0" lang="de-DE" sz="1200"/>
              <a:t>Ideen aus der Bioökonomie ausgeschlossen (Ideenwettbewerb Bioökonomie)</a:t>
            </a:r>
          </a:p>
          <a:p>
            <a:pPr indent="-171446" marL="171446">
              <a:lnSpc>
                <a:spcPct val="100000"/>
              </a:lnSpc>
              <a:buFont charset="0" panose="020B0604020202020204" pitchFamily="34" typeface="Arial"/>
              <a:buChar char="•"/>
            </a:pPr>
            <a:r>
              <a:rPr b="1" dirty="0" lang="de-DE" sz="1200"/>
              <a:t>Zielgruppe</a:t>
            </a:r>
            <a:r>
              <a:rPr dirty="0" lang="de-DE" sz="1200"/>
              <a:t>: Personen in einer beruflichen (Um-)Orientierungsphase</a:t>
            </a:r>
          </a:p>
          <a:p>
            <a:pPr indent="-171446" lvl="1" marL="694783">
              <a:lnSpc>
                <a:spcPct val="100000"/>
              </a:lnSpc>
              <a:buFont charset="2" panose="05050102010706020507" pitchFamily="18" typeface="Symbol"/>
              <a:buChar char="-"/>
            </a:pPr>
            <a:r>
              <a:rPr dirty="0" lang="de-DE" sz="1200"/>
              <a:t>Masteranden und Masterandinnen, Doktoranden und Doktorandinnen, Postdocs</a:t>
            </a:r>
          </a:p>
          <a:p>
            <a:pPr indent="-171446" lvl="1" marL="694783">
              <a:lnSpc>
                <a:spcPct val="100000"/>
              </a:lnSpc>
              <a:buFont charset="2" panose="05050102010706020507" pitchFamily="18" typeface="Symbol"/>
              <a:buChar char="-"/>
            </a:pPr>
            <a:r>
              <a:rPr dirty="0" lang="de-DE" sz="1200"/>
              <a:t>Industrieerfahrene Personen, die eine neue Perspektive suchen</a:t>
            </a:r>
          </a:p>
          <a:p>
            <a:pPr indent="-171446" lvl="1" marL="694783">
              <a:lnSpc>
                <a:spcPct val="100000"/>
              </a:lnSpc>
              <a:buFont charset="2" panose="05050102010706020507" pitchFamily="18" typeface="Symbol"/>
              <a:buChar char="-"/>
            </a:pPr>
            <a:r>
              <a:rPr dirty="0" lang="de-DE" sz="1200"/>
              <a:t>Aufbau von </a:t>
            </a:r>
            <a:r>
              <a:rPr lang="de-DE" sz="1200"/>
              <a:t>Teams während </a:t>
            </a:r>
            <a:r>
              <a:rPr dirty="0" lang="de-DE" sz="1200"/>
              <a:t>der Sondierungs- &amp; Machbarkeitsphase</a:t>
            </a:r>
          </a:p>
          <a:p>
            <a:pPr indent="-171446" marL="171446">
              <a:lnSpc>
                <a:spcPct val="100000"/>
              </a:lnSpc>
              <a:buFont charset="0" panose="020B0604020202020204" pitchFamily="34" typeface="Arial"/>
              <a:buChar char="•"/>
            </a:pPr>
            <a:r>
              <a:rPr b="1" dirty="0" lang="de-DE" sz="1200"/>
              <a:t>Zuwendungsempfängerinnen und Zuwendungsempfänger</a:t>
            </a:r>
            <a:r>
              <a:rPr dirty="0" lang="de-DE" sz="1200"/>
              <a:t>: Hochschulen und Forschungseinrichtungen</a:t>
            </a:r>
          </a:p>
          <a:p>
            <a:pPr indent="-171446" lvl="1" marL="694783">
              <a:lnSpc>
                <a:spcPct val="100000"/>
              </a:lnSpc>
              <a:buFont charset="2" panose="05050102010706020507" pitchFamily="18" typeface="Symbol"/>
              <a:buChar char="-"/>
            </a:pPr>
            <a:r>
              <a:rPr dirty="0" lang="de-DE" sz="1200"/>
              <a:t>Unternehmen ggf. als Auftragnehmende oder assoziierte Partnerinnen und Partner eingebunden, nicht als geförderte Verbundpartnerinnen und Verbundpartner</a:t>
            </a:r>
          </a:p>
        </p:txBody>
      </p:sp>
      <p:sp>
        <p:nvSpPr>
          <p:cNvPr id="4" name="Titel 3"/>
          <p:cNvSpPr>
            <a:spLocks noGrp="1"/>
          </p:cNvSpPr>
          <p:nvPr>
            <p:ph type="title"/>
          </p:nvPr>
        </p:nvSpPr>
        <p:spPr>
          <a:xfrm>
            <a:off x="900113" y="1279775"/>
            <a:ext cx="7775575" cy="410369"/>
          </a:xfrm>
        </p:spPr>
        <p:txBody>
          <a:bodyPr/>
          <a:lstStyle/>
          <a:p>
            <a:r>
              <a:rPr b="1" dirty="0" lang="de-DE" sz="2400">
                <a:solidFill>
                  <a:srgbClr val="0778A5"/>
                </a:solidFill>
              </a:rPr>
              <a:t>THEMATISCHER FOKUS &amp; ZIELGRUPPE</a:t>
            </a:r>
          </a:p>
        </p:txBody>
      </p:sp>
    </p:spTree>
    <p:extLst>
      <p:ext uri="{BB962C8B-B14F-4D97-AF65-F5344CB8AC3E}">
        <p14:creationId xmlns:p14="http://schemas.microsoft.com/office/powerpoint/2010/main" val="3058341484"/>
      </p:ext>
    </p:extLst>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542306" y="2816891"/>
            <a:ext cx="3618879" cy="1576144"/>
          </a:xfrm>
        </p:spPr>
        <p:txBody>
          <a:bodyPr/>
          <a:lstStyle/>
          <a:p>
            <a:pPr marL="731502">
              <a:lnSpc>
                <a:spcPct val="100000"/>
              </a:lnSpc>
              <a:spcAft>
                <a:spcPts val="0"/>
              </a:spcAft>
            </a:pPr>
            <a:r>
              <a:rPr b="1" dirty="0" lang="de-DE" sz="1200">
                <a:solidFill>
                  <a:srgbClr val="000000"/>
                </a:solidFill>
                <a:latin panose="020B0002030500000203" typeface="BundesSans Regular"/>
              </a:rPr>
              <a:t>Förderquote: bis zu 100% </a:t>
            </a:r>
          </a:p>
          <a:p>
            <a:pPr marL="731502">
              <a:lnSpc>
                <a:spcPct val="100000"/>
              </a:lnSpc>
              <a:spcAft>
                <a:spcPts val="0"/>
              </a:spcAft>
            </a:pPr>
            <a:r>
              <a:rPr b="1" dirty="0" lang="de-DE" spc="-20" sz="1200">
                <a:solidFill>
                  <a:srgbClr val="000000"/>
                </a:solidFill>
                <a:latin panose="020B0002030500000203" typeface="BundesSans Regular"/>
              </a:rPr>
              <a:t>Sondierung (~ 100 T Euro zzgl. PP) </a:t>
            </a:r>
          </a:p>
          <a:p>
            <a:pPr indent="182875" marL="731502">
              <a:lnSpc>
                <a:spcPct val="100000"/>
              </a:lnSpc>
              <a:spcAft>
                <a:spcPts val="0"/>
              </a:spcAft>
              <a:buFont typeface="Symbol"/>
              <a:buChar char="·"/>
            </a:pPr>
            <a:r>
              <a:rPr dirty="0" lang="de-DE" sz="1200">
                <a:solidFill>
                  <a:srgbClr val="000000"/>
                </a:solidFill>
                <a:latin panose="020B0002030500000203" typeface="BundesSans Regular"/>
              </a:rPr>
              <a:t>Einzelvorhaben </a:t>
            </a:r>
          </a:p>
          <a:p>
            <a:pPr indent="182875" marL="731502">
              <a:lnSpc>
                <a:spcPct val="100000"/>
              </a:lnSpc>
              <a:spcAft>
                <a:spcPts val="0"/>
              </a:spcAft>
              <a:buFont typeface="Symbol"/>
              <a:buChar char="·"/>
            </a:pPr>
            <a:r>
              <a:rPr dirty="0" lang="de-DE" sz="1200">
                <a:solidFill>
                  <a:srgbClr val="000000"/>
                </a:solidFill>
                <a:latin panose="020B0002030500000203" typeface="BundesSans Regular"/>
              </a:rPr>
              <a:t>Förderfähig: </a:t>
            </a:r>
          </a:p>
          <a:p>
            <a:pPr marL="914377">
              <a:lnSpc>
                <a:spcPct val="100000"/>
              </a:lnSpc>
              <a:spcAft>
                <a:spcPts val="0"/>
              </a:spcAft>
            </a:pPr>
            <a:r>
              <a:rPr dirty="0" lang="de-DE" sz="1200">
                <a:solidFill>
                  <a:srgbClr val="000000"/>
                </a:solidFill>
                <a:latin panose="020B0002030500000203" typeface="BundesSans Regular"/>
              </a:rPr>
              <a:t>- Personal </a:t>
            </a:r>
          </a:p>
          <a:p>
            <a:pPr marL="914377">
              <a:lnSpc>
                <a:spcPct val="100000"/>
              </a:lnSpc>
              <a:spcAft>
                <a:spcPts val="0"/>
              </a:spcAft>
            </a:pPr>
            <a:r>
              <a:rPr dirty="0" lang="de-DE" sz="1200">
                <a:solidFill>
                  <a:srgbClr val="000000"/>
                </a:solidFill>
                <a:latin panose="020B0002030500000203" typeface="BundesSans Regular"/>
              </a:rPr>
              <a:t>- Reisen </a:t>
            </a:r>
          </a:p>
          <a:p>
            <a:pPr marL="914377">
              <a:lnSpc>
                <a:spcPct val="100000"/>
              </a:lnSpc>
              <a:spcAft>
                <a:spcPts val="0"/>
              </a:spcAft>
            </a:pPr>
            <a:r>
              <a:rPr dirty="0" lang="de-DE" sz="1200">
                <a:solidFill>
                  <a:srgbClr val="000000"/>
                </a:solidFill>
                <a:latin panose="020B0002030500000203" typeface="BundesSans Regular"/>
              </a:rPr>
              <a:t>- Beratungsleistungen </a:t>
            </a:r>
          </a:p>
          <a:p>
            <a:pPr marL="914377">
              <a:lnSpc>
                <a:spcPct val="100000"/>
              </a:lnSpc>
              <a:spcAft>
                <a:spcPts val="0"/>
              </a:spcAft>
            </a:pPr>
            <a:r>
              <a:rPr dirty="0" lang="de-DE" sz="1200">
                <a:solidFill>
                  <a:srgbClr val="000000"/>
                </a:solidFill>
                <a:latin panose="020B0002030500000203" typeface="BundesSans Regular"/>
              </a:rPr>
              <a:t>- Patentanmeldungen / </a:t>
            </a:r>
            <a:r>
              <a:rPr dirty="0" err="1" lang="de-DE" sz="1200">
                <a:solidFill>
                  <a:srgbClr val="000000"/>
                </a:solidFill>
                <a:latin panose="020B0002030500000203" typeface="BundesSans Regular"/>
              </a:rPr>
              <a:t>FtO</a:t>
            </a:r>
            <a:r>
              <a:rPr dirty="0" lang="de-DE" sz="1200">
                <a:solidFill>
                  <a:srgbClr val="000000"/>
                </a:solidFill>
                <a:latin panose="020B0002030500000203" typeface="BundesSans Regular"/>
              </a:rPr>
              <a:t>-Analyse </a:t>
            </a:r>
          </a:p>
          <a:p>
            <a:pPr marL="914377">
              <a:lnSpc>
                <a:spcPct val="100000"/>
              </a:lnSpc>
              <a:spcAft>
                <a:spcPts val="3005"/>
              </a:spcAft>
            </a:pPr>
            <a:r>
              <a:rPr dirty="0" lang="de-DE" sz="1200">
                <a:solidFill>
                  <a:srgbClr val="000000"/>
                </a:solidFill>
                <a:latin panose="020B0002030500000203" typeface="BundesSans Regular"/>
              </a:rPr>
              <a:t>- (Sach- und Verbrauchsmittel) </a:t>
            </a:r>
          </a:p>
        </p:txBody>
      </p:sp>
      <p:sp>
        <p:nvSpPr>
          <p:cNvPr id="4" name="Titel 3"/>
          <p:cNvSpPr>
            <a:spLocks noGrp="1"/>
          </p:cNvSpPr>
          <p:nvPr>
            <p:ph type="title"/>
          </p:nvPr>
        </p:nvSpPr>
        <p:spPr>
          <a:xfrm>
            <a:off x="900114" y="1285718"/>
            <a:ext cx="7775575" cy="410369"/>
          </a:xfrm>
        </p:spPr>
        <p:txBody>
          <a:bodyPr/>
          <a:lstStyle/>
          <a:p>
            <a:r>
              <a:rPr b="1" dirty="0" lang="de-DE" sz="2400">
                <a:solidFill>
                  <a:srgbClr val="0778A5"/>
                </a:solidFill>
              </a:rPr>
              <a:t>ART UND UMFANG DER FÖRDERUNG</a:t>
            </a:r>
          </a:p>
        </p:txBody>
      </p:sp>
      <p:pic>
        <p:nvPicPr>
          <p:cNvPr id="6" name="Grafik 5"/>
          <p:cNvPicPr/>
          <p:nvPr/>
        </p:nvPicPr>
        <p:blipFill>
          <a:blip r:embed="rId2"/>
          <a:stretch>
            <a:fillRect/>
          </a:stretch>
        </p:blipFill>
        <p:spPr>
          <a:xfrm>
            <a:off x="2120479" y="2272814"/>
            <a:ext cx="4757271" cy="472245"/>
          </a:xfrm>
          <a:prstGeom prst="rect">
            <a:avLst/>
          </a:prstGeom>
        </p:spPr>
      </p:pic>
      <p:sp>
        <p:nvSpPr>
          <p:cNvPr id="7" name="Rechteck 6"/>
          <p:cNvSpPr/>
          <p:nvPr/>
        </p:nvSpPr>
        <p:spPr>
          <a:xfrm>
            <a:off x="2157473" y="2307211"/>
            <a:ext cx="1356462" cy="369332"/>
          </a:xfrm>
          <a:prstGeom prst="rect">
            <a:avLst/>
          </a:prstGeom>
        </p:spPr>
        <p:txBody>
          <a:bodyPr wrap="none">
            <a:spAutoFit/>
          </a:bodyPr>
          <a:lstStyle/>
          <a:p>
            <a:r>
              <a:rPr dirty="0" lang="de-DE" spc="-80">
                <a:solidFill>
                  <a:srgbClr val="FFFFFF"/>
                </a:solidFill>
                <a:latin panose="020B0002030500000203" typeface="BundesSans Regular"/>
              </a:rPr>
              <a:t>Sondierung</a:t>
            </a:r>
            <a:endParaRPr dirty="0" lang="de-DE">
              <a:latin panose="020B0002030500000203" typeface="BundesSans Regular"/>
            </a:endParaRPr>
          </a:p>
        </p:txBody>
      </p:sp>
      <p:sp>
        <p:nvSpPr>
          <p:cNvPr id="8" name="Textfeld 7"/>
          <p:cNvSpPr txBox="1"/>
          <p:nvPr/>
        </p:nvSpPr>
        <p:spPr>
          <a:xfrm>
            <a:off x="4362239" y="2307212"/>
            <a:ext cx="1713884" cy="369332"/>
          </a:xfrm>
          <a:prstGeom prst="rect">
            <a:avLst/>
          </a:prstGeom>
          <a:noFill/>
        </p:spPr>
        <p:txBody>
          <a:bodyPr rtlCol="0" wrap="square">
            <a:spAutoFit/>
          </a:bodyPr>
          <a:lstStyle/>
          <a:p>
            <a:r>
              <a:rPr dirty="0" lang="de-DE">
                <a:solidFill>
                  <a:schemeClr val="bg1"/>
                </a:solidFill>
                <a:latin panose="020B0002030500000203" typeface="BundesSans Regular"/>
              </a:rPr>
              <a:t>Machbarkeit</a:t>
            </a:r>
          </a:p>
        </p:txBody>
      </p:sp>
      <p:cxnSp>
        <p:nvCxnSpPr>
          <p:cNvPr id="10" name="Gerader Verbinder 9"/>
          <p:cNvCxnSpPr/>
          <p:nvPr/>
        </p:nvCxnSpPr>
        <p:spPr>
          <a:xfrm>
            <a:off x="2120479" y="2176135"/>
            <a:ext cx="4720276"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11" name="Textfeld 10"/>
          <p:cNvSpPr txBox="1"/>
          <p:nvPr/>
        </p:nvSpPr>
        <p:spPr>
          <a:xfrm>
            <a:off x="2063230" y="1918078"/>
            <a:ext cx="750526" cy="307777"/>
          </a:xfrm>
          <a:prstGeom prst="rect">
            <a:avLst/>
          </a:prstGeom>
          <a:noFill/>
        </p:spPr>
        <p:txBody>
          <a:bodyPr rtlCol="0" wrap="none">
            <a:spAutoFit/>
          </a:bodyPr>
          <a:lstStyle/>
          <a:p>
            <a:r>
              <a:rPr dirty="0" lang="de-DE" sz="1400">
                <a:latin panose="020B0002030500000203" typeface="BundesSans Regular"/>
              </a:rPr>
              <a:t>0  1  2</a:t>
            </a:r>
          </a:p>
        </p:txBody>
      </p:sp>
      <p:sp>
        <p:nvSpPr>
          <p:cNvPr id="12" name="Textfeld 11"/>
          <p:cNvSpPr txBox="1"/>
          <p:nvPr/>
        </p:nvSpPr>
        <p:spPr>
          <a:xfrm>
            <a:off x="6158581" y="1909697"/>
            <a:ext cx="974864" cy="307777"/>
          </a:xfrm>
          <a:prstGeom prst="rect">
            <a:avLst/>
          </a:prstGeom>
          <a:noFill/>
        </p:spPr>
        <p:txBody>
          <a:bodyPr rtlCol="0" wrap="square">
            <a:spAutoFit/>
          </a:bodyPr>
          <a:lstStyle/>
          <a:p>
            <a:r>
              <a:rPr dirty="0" lang="de-DE" sz="1400">
                <a:latin panose="020B0002030500000203" typeface="BundesSans Regular"/>
              </a:rPr>
              <a:t>3 Jahre</a:t>
            </a:r>
          </a:p>
        </p:txBody>
      </p:sp>
      <p:sp>
        <p:nvSpPr>
          <p:cNvPr id="14" name="Pfeil nach unten 13"/>
          <p:cNvSpPr/>
          <p:nvPr/>
        </p:nvSpPr>
        <p:spPr>
          <a:xfrm>
            <a:off x="3131235" y="1950289"/>
            <a:ext cx="185531" cy="182687"/>
          </a:xfrm>
          <a:prstGeom prst="downArrow">
            <a:avLst/>
          </a:prstGeom>
          <a:solidFill>
            <a:schemeClr val="bg1">
              <a:lumMod val="65000"/>
            </a:schemeClr>
          </a:solidFill>
        </p:spPr>
        <p:txBody>
          <a:bodyPr anchor="ctr" anchorCtr="0" bIns="0" lIns="0" rIns="0" rtlCol="0" tIns="0" wrap="square">
            <a:noAutofit/>
          </a:bodyPr>
          <a:lstStyle/>
          <a:p>
            <a:pPr algn="ctr"/>
            <a:endParaRPr b="1" dirty="0" lang="de-DE" sz="1200">
              <a:solidFill>
                <a:schemeClr val="tx1">
                  <a:lumMod val="50000"/>
                  <a:lumOff val="50000"/>
                </a:schemeClr>
              </a:solidFill>
              <a:latin typeface="BundesSans Office Bold"/>
              <a:cs typeface="BundesSans Office Bold"/>
            </a:endParaRPr>
          </a:p>
        </p:txBody>
      </p:sp>
      <p:sp>
        <p:nvSpPr>
          <p:cNvPr id="15" name="Textfeld 14"/>
          <p:cNvSpPr txBox="1"/>
          <p:nvPr/>
        </p:nvSpPr>
        <p:spPr>
          <a:xfrm>
            <a:off x="3061935" y="1649231"/>
            <a:ext cx="324128" cy="369332"/>
          </a:xfrm>
          <a:prstGeom prst="rect">
            <a:avLst/>
          </a:prstGeom>
          <a:noFill/>
        </p:spPr>
        <p:txBody>
          <a:bodyPr rtlCol="0" wrap="none">
            <a:spAutoFit/>
          </a:bodyPr>
          <a:lstStyle/>
          <a:p>
            <a:r>
              <a:rPr b="1" dirty="0" lang="de-DE">
                <a:solidFill>
                  <a:schemeClr val="bg1">
                    <a:lumMod val="50000"/>
                  </a:schemeClr>
                </a:solidFill>
              </a:rPr>
              <a:t>A</a:t>
            </a:r>
          </a:p>
        </p:txBody>
      </p:sp>
      <p:sp>
        <p:nvSpPr>
          <p:cNvPr id="16" name="Textfeld 15"/>
          <p:cNvSpPr txBox="1"/>
          <p:nvPr/>
        </p:nvSpPr>
        <p:spPr>
          <a:xfrm flipH="1">
            <a:off x="6968151" y="2501782"/>
            <a:ext cx="2187272" cy="276999"/>
          </a:xfrm>
          <a:prstGeom prst="rect">
            <a:avLst/>
          </a:prstGeom>
          <a:noFill/>
        </p:spPr>
        <p:txBody>
          <a:bodyPr rtlCol="0" wrap="square">
            <a:spAutoFit/>
          </a:bodyPr>
          <a:lstStyle/>
          <a:p>
            <a:r>
              <a:rPr dirty="0" lang="de-DE" sz="1200">
                <a:solidFill>
                  <a:schemeClr val="bg1">
                    <a:lumMod val="50000"/>
                  </a:schemeClr>
                </a:solidFill>
                <a:latin panose="020B0002030500000203" typeface="BundesSans Regular"/>
              </a:rPr>
              <a:t>A=Auswahlworkshop</a:t>
            </a:r>
          </a:p>
        </p:txBody>
      </p:sp>
      <p:sp>
        <p:nvSpPr>
          <p:cNvPr id="17" name="Textfeld 16"/>
          <p:cNvSpPr txBox="1"/>
          <p:nvPr/>
        </p:nvSpPr>
        <p:spPr>
          <a:xfrm>
            <a:off x="4161185" y="2776710"/>
            <a:ext cx="3677479" cy="1938992"/>
          </a:xfrm>
          <a:prstGeom prst="rect">
            <a:avLst/>
          </a:prstGeom>
          <a:noFill/>
        </p:spPr>
        <p:txBody>
          <a:bodyPr rtlCol="0" wrap="square">
            <a:spAutoFit/>
          </a:bodyPr>
          <a:lstStyle/>
          <a:p>
            <a:pPr marL="182875">
              <a:spcBef>
                <a:spcPts val="3140"/>
              </a:spcBef>
            </a:pPr>
            <a:r>
              <a:rPr b="1" dirty="0" lang="de-DE" sz="1200">
                <a:solidFill>
                  <a:srgbClr val="000000"/>
                </a:solidFill>
                <a:latin panose="020B0002030500000203" typeface="BundesSans Regular"/>
              </a:rPr>
              <a:t>Machbarkeit (~ 500/1.000 T Euro zzgl. PP) </a:t>
            </a:r>
          </a:p>
          <a:p>
            <a:pPr indent="182875" marL="182875">
              <a:buFont typeface="Symbol"/>
              <a:buChar char="·"/>
            </a:pPr>
            <a:r>
              <a:rPr dirty="0" lang="de-DE" sz="1200">
                <a:solidFill>
                  <a:srgbClr val="000000"/>
                </a:solidFill>
                <a:latin panose="020B0002030500000203" typeface="BundesSans Regular"/>
              </a:rPr>
              <a:t>Einzel- und Verbundvorhaben </a:t>
            </a:r>
          </a:p>
          <a:p>
            <a:pPr indent="182875" marL="182875">
              <a:buFont typeface="Symbol"/>
              <a:buChar char="·"/>
            </a:pPr>
            <a:r>
              <a:rPr dirty="0" lang="de-DE" sz="1200">
                <a:solidFill>
                  <a:srgbClr val="000000"/>
                </a:solidFill>
                <a:latin panose="020B0002030500000203" typeface="BundesSans Regular"/>
              </a:rPr>
              <a:t>Förderfähig: </a:t>
            </a:r>
          </a:p>
          <a:p>
            <a:pPr marL="274313"/>
            <a:r>
              <a:rPr dirty="0" lang="de-DE" sz="1200">
                <a:solidFill>
                  <a:srgbClr val="000000"/>
                </a:solidFill>
                <a:latin panose="020B0002030500000203" typeface="BundesSans Regular"/>
              </a:rPr>
              <a:t>- Personal </a:t>
            </a:r>
          </a:p>
          <a:p>
            <a:pPr marL="274313"/>
            <a:r>
              <a:rPr dirty="0" lang="de-DE" sz="1200">
                <a:solidFill>
                  <a:srgbClr val="000000"/>
                </a:solidFill>
                <a:latin panose="020B0002030500000203" typeface="BundesSans Regular"/>
              </a:rPr>
              <a:t>- Reisen </a:t>
            </a:r>
          </a:p>
          <a:p>
            <a:pPr marL="274313"/>
            <a:r>
              <a:rPr dirty="0" lang="de-DE" sz="1200">
                <a:solidFill>
                  <a:srgbClr val="000000"/>
                </a:solidFill>
                <a:latin panose="020B0002030500000203" typeface="BundesSans Regular"/>
              </a:rPr>
              <a:t>- Beratungsleistungen </a:t>
            </a:r>
          </a:p>
          <a:p>
            <a:pPr marL="274313"/>
            <a:r>
              <a:rPr dirty="0" lang="de-DE" sz="1200">
                <a:solidFill>
                  <a:srgbClr val="000000"/>
                </a:solidFill>
                <a:latin panose="020B0002030500000203" typeface="BundesSans Regular"/>
              </a:rPr>
              <a:t>- Patentanmeldungen / </a:t>
            </a:r>
            <a:r>
              <a:rPr dirty="0" err="1" lang="de-DE" sz="1200">
                <a:solidFill>
                  <a:srgbClr val="000000"/>
                </a:solidFill>
                <a:latin panose="020B0002030500000203" typeface="BundesSans Regular"/>
              </a:rPr>
              <a:t>FtO</a:t>
            </a:r>
            <a:r>
              <a:rPr dirty="0" lang="de-DE" sz="1200">
                <a:solidFill>
                  <a:srgbClr val="000000"/>
                </a:solidFill>
                <a:latin panose="020B0002030500000203" typeface="BundesSans Regular"/>
              </a:rPr>
              <a:t>-Analyse </a:t>
            </a:r>
          </a:p>
          <a:p>
            <a:pPr marL="274313"/>
            <a:r>
              <a:rPr dirty="0" lang="de-DE" sz="1200">
                <a:solidFill>
                  <a:srgbClr val="000000"/>
                </a:solidFill>
                <a:latin panose="020B0002030500000203" typeface="BundesSans Regular"/>
              </a:rPr>
              <a:t>- Sach- und Verbrauchsmittel </a:t>
            </a:r>
          </a:p>
          <a:p>
            <a:pPr marL="274313"/>
            <a:r>
              <a:rPr dirty="0" lang="de-DE" sz="1200">
                <a:solidFill>
                  <a:srgbClr val="000000"/>
                </a:solidFill>
                <a:latin panose="020B0002030500000203" typeface="BundesSans Regular"/>
              </a:rPr>
              <a:t>- Unteraufträge </a:t>
            </a:r>
          </a:p>
          <a:p>
            <a:pPr marL="274313"/>
            <a:r>
              <a:rPr dirty="0" lang="de-DE" sz="1200">
                <a:solidFill>
                  <a:srgbClr val="000000"/>
                </a:solidFill>
                <a:latin panose="020B0002030500000203" typeface="BundesSans Regular"/>
              </a:rPr>
              <a:t>- (Investitionen) </a:t>
            </a:r>
          </a:p>
        </p:txBody>
      </p:sp>
    </p:spTree>
    <p:extLst>
      <p:ext uri="{BB962C8B-B14F-4D97-AF65-F5344CB8AC3E}">
        <p14:creationId xmlns:p14="http://schemas.microsoft.com/office/powerpoint/2010/main" val="4056653270"/>
      </p:ext>
    </p:extLst>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900113" y="1820239"/>
            <a:ext cx="7866200" cy="2839716"/>
          </a:xfrm>
          <a:ln>
            <a:solidFill>
              <a:schemeClr val="bg1"/>
            </a:solidFill>
          </a:ln>
        </p:spPr>
        <p:txBody>
          <a:bodyPr/>
          <a:lstStyle/>
          <a:p>
            <a:pPr>
              <a:lnSpc>
                <a:spcPct val="100000"/>
              </a:lnSpc>
            </a:pPr>
            <a:r>
              <a:rPr b="1" dirty="0" lang="de-DE" sz="1200"/>
              <a:t>Voraussetzungen</a:t>
            </a:r>
            <a:r>
              <a:rPr dirty="0" lang="de-DE" sz="1200"/>
              <a:t>:</a:t>
            </a:r>
          </a:p>
          <a:p>
            <a:pPr indent="-284393" marL="331192">
              <a:lnSpc>
                <a:spcPct val="100000"/>
              </a:lnSpc>
              <a:spcBef>
                <a:spcPts val="300"/>
              </a:spcBef>
              <a:spcAft>
                <a:spcPts val="0"/>
              </a:spcAft>
              <a:buFont charset="0" panose="020B0604020202020204" pitchFamily="34" typeface="Arial"/>
              <a:buChar char="•"/>
            </a:pPr>
            <a:r>
              <a:rPr dirty="0" lang="de-DE" sz="1200"/>
              <a:t>Kurze Ideenskizze und Lebenslauf / Motivationsschreiben</a:t>
            </a:r>
          </a:p>
          <a:p>
            <a:pPr indent="-284393" marL="331192">
              <a:lnSpc>
                <a:spcPct val="100000"/>
              </a:lnSpc>
              <a:spcBef>
                <a:spcPts val="300"/>
              </a:spcBef>
              <a:spcAft>
                <a:spcPts val="600"/>
              </a:spcAft>
              <a:buFont charset="0" panose="020B0604020202020204" pitchFamily="34" typeface="Arial"/>
              <a:buChar char="•"/>
            </a:pPr>
            <a:r>
              <a:rPr dirty="0" lang="de-DE" sz="1200"/>
              <a:t>Maximal Basispatentanmeldungen vorliegend</a:t>
            </a:r>
          </a:p>
          <a:p>
            <a:pPr>
              <a:lnSpc>
                <a:spcPct val="100000"/>
              </a:lnSpc>
            </a:pPr>
            <a:r>
              <a:rPr b="1" dirty="0" lang="de-DE" sz="1200"/>
              <a:t>Inhalte</a:t>
            </a:r>
            <a:r>
              <a:rPr dirty="0" lang="de-DE" sz="1200"/>
              <a:t>:</a:t>
            </a:r>
          </a:p>
          <a:p>
            <a:pPr indent="-285744" marL="331462">
              <a:lnSpc>
                <a:spcPct val="100000"/>
              </a:lnSpc>
              <a:spcBef>
                <a:spcPts val="300"/>
              </a:spcBef>
              <a:spcAft>
                <a:spcPts val="0"/>
              </a:spcAft>
              <a:buFont charset="0" panose="020B0604020202020204" pitchFamily="34" typeface="Arial"/>
              <a:buChar char="•"/>
            </a:pPr>
            <a:r>
              <a:rPr dirty="0" lang="de-DE" spc="-40" sz="1200">
                <a:solidFill>
                  <a:srgbClr val="292929"/>
                </a:solidFill>
                <a:latin panose="020B0002030500000203" typeface="BundesSans Regular"/>
              </a:rPr>
              <a:t>Konzipierung, Prüfung und Abwägung verschiedener Verwertungsoptionen </a:t>
            </a:r>
          </a:p>
          <a:p>
            <a:pPr indent="-285744" marL="331462">
              <a:lnSpc>
                <a:spcPct val="100000"/>
              </a:lnSpc>
              <a:spcBef>
                <a:spcPts val="300"/>
              </a:spcBef>
              <a:spcAft>
                <a:spcPts val="0"/>
              </a:spcAft>
              <a:buFont charset="0" panose="020B0604020202020204" pitchFamily="34" typeface="Arial"/>
              <a:buChar char="•"/>
            </a:pPr>
            <a:r>
              <a:rPr dirty="0" lang="de-DE" spc="-35" sz="1200">
                <a:solidFill>
                  <a:srgbClr val="292929"/>
                </a:solidFill>
                <a:latin panose="020B0002030500000203" typeface="BundesSans Regular"/>
              </a:rPr>
              <a:t>Definition und iterative Schärfung möglicher Produkte / Dienstleistungen </a:t>
            </a:r>
          </a:p>
          <a:p>
            <a:pPr indent="-285744" marL="331462">
              <a:lnSpc>
                <a:spcPct val="100000"/>
              </a:lnSpc>
              <a:spcBef>
                <a:spcPts val="300"/>
              </a:spcBef>
              <a:spcAft>
                <a:spcPts val="0"/>
              </a:spcAft>
              <a:buFont charset="0" panose="020B0604020202020204" pitchFamily="34" typeface="Arial"/>
              <a:buChar char="•"/>
            </a:pPr>
            <a:r>
              <a:rPr dirty="0" lang="de-DE" spc="-40" sz="1200">
                <a:solidFill>
                  <a:srgbClr val="292929"/>
                </a:solidFill>
                <a:latin panose="020B0002030500000203" typeface="BundesSans Regular"/>
              </a:rPr>
              <a:t>vergleichende Analyse der Markt- und Konkurrenzsituation </a:t>
            </a:r>
          </a:p>
          <a:p>
            <a:pPr indent="-285744" marL="331462">
              <a:lnSpc>
                <a:spcPct val="100000"/>
              </a:lnSpc>
              <a:spcBef>
                <a:spcPts val="300"/>
              </a:spcBef>
              <a:spcAft>
                <a:spcPts val="0"/>
              </a:spcAft>
              <a:buFont charset="0" panose="020B0604020202020204" pitchFamily="34" typeface="Arial"/>
              <a:buChar char="•"/>
            </a:pPr>
            <a:r>
              <a:rPr dirty="0" lang="de-DE" spc="-45" sz="1200">
                <a:solidFill>
                  <a:srgbClr val="292929"/>
                </a:solidFill>
                <a:latin panose="020B0002030500000203" typeface="BundesSans Regular"/>
              </a:rPr>
              <a:t>Analyse der Schutzrechtssituation (inkl. </a:t>
            </a:r>
            <a:r>
              <a:rPr dirty="0" err="1" lang="de-DE" spc="-45" sz="1200">
                <a:solidFill>
                  <a:srgbClr val="292929"/>
                </a:solidFill>
                <a:latin panose="020B0002030500000203" typeface="BundesSans Regular"/>
              </a:rPr>
              <a:t>FtO</a:t>
            </a:r>
            <a:r>
              <a:rPr dirty="0" lang="de-DE" spc="-45" sz="1200">
                <a:solidFill>
                  <a:srgbClr val="292929"/>
                </a:solidFill>
                <a:latin panose="020B0002030500000203" typeface="BundesSans Regular"/>
              </a:rPr>
              <a:t>) und Erarbeitung Schutzrechtsstrategie </a:t>
            </a:r>
          </a:p>
          <a:p>
            <a:pPr indent="-285744" marL="331462">
              <a:lnSpc>
                <a:spcPct val="100000"/>
              </a:lnSpc>
              <a:spcBef>
                <a:spcPts val="300"/>
              </a:spcBef>
              <a:spcAft>
                <a:spcPts val="0"/>
              </a:spcAft>
              <a:buFont charset="0" panose="020B0604020202020204" pitchFamily="34" typeface="Arial"/>
              <a:buChar char="•"/>
            </a:pPr>
            <a:r>
              <a:rPr dirty="0" lang="de-DE" spc="-40" sz="1200">
                <a:solidFill>
                  <a:srgbClr val="292929"/>
                </a:solidFill>
                <a:latin panose="020B0002030500000203" typeface="BundesSans Regular"/>
              </a:rPr>
              <a:t>Antizipation von Umsetzungshürden und möglichen Ausweichstrategien </a:t>
            </a:r>
          </a:p>
          <a:p>
            <a:pPr indent="-285744" marL="331462">
              <a:lnSpc>
                <a:spcPct val="100000"/>
              </a:lnSpc>
              <a:spcBef>
                <a:spcPts val="300"/>
              </a:spcBef>
              <a:spcAft>
                <a:spcPts val="0"/>
              </a:spcAft>
              <a:buFont charset="0" panose="020B0604020202020204" pitchFamily="34" typeface="Arial"/>
              <a:buChar char="•"/>
            </a:pPr>
            <a:r>
              <a:rPr dirty="0" lang="de-DE" spc="-35" sz="1200">
                <a:solidFill>
                  <a:srgbClr val="292929"/>
                </a:solidFill>
                <a:latin panose="020B0002030500000203" typeface="BundesSans Regular"/>
              </a:rPr>
              <a:t>Identifikation ergänzender Teammitglieder und externer Partner und Partnerinnen/Berater und Beraterinnen </a:t>
            </a:r>
          </a:p>
          <a:p>
            <a:pPr indent="-285744" marL="331462">
              <a:lnSpc>
                <a:spcPct val="100000"/>
              </a:lnSpc>
              <a:spcBef>
                <a:spcPts val="300"/>
              </a:spcBef>
              <a:spcAft>
                <a:spcPts val="0"/>
              </a:spcAft>
              <a:buFont charset="0" panose="020B0604020202020204" pitchFamily="34" typeface="Arial"/>
              <a:buChar char="•"/>
            </a:pPr>
            <a:r>
              <a:rPr dirty="0" lang="de-DE" spc="-40" sz="1200">
                <a:solidFill>
                  <a:srgbClr val="292929"/>
                </a:solidFill>
                <a:latin panose="020B0002030500000203" typeface="BundesSans Regular"/>
              </a:rPr>
              <a:t>Erarbeitung einer Umsetzungsstrategie für die attraktivste Verwertungsoption </a:t>
            </a:r>
          </a:p>
          <a:p>
            <a:pPr indent="-285744" marL="331462">
              <a:lnSpc>
                <a:spcPct val="100000"/>
              </a:lnSpc>
              <a:spcBef>
                <a:spcPts val="300"/>
              </a:spcBef>
              <a:spcAft>
                <a:spcPts val="0"/>
              </a:spcAft>
              <a:buFont charset="0" panose="020B0604020202020204" pitchFamily="34" typeface="Arial"/>
              <a:buChar char="•"/>
            </a:pPr>
            <a:r>
              <a:rPr dirty="0" lang="de-DE" spc="-55" sz="1200">
                <a:solidFill>
                  <a:srgbClr val="292929"/>
                </a:solidFill>
                <a:latin panose="020B0002030500000203" typeface="BundesSans Regular"/>
              </a:rPr>
              <a:t>ggf. orientierende Voruntersuchungen zur techn. Absicherung des Verwertungsplans </a:t>
            </a:r>
          </a:p>
          <a:p>
            <a:pPr>
              <a:lnSpc>
                <a:spcPct val="100000"/>
              </a:lnSpc>
            </a:pPr>
            <a:endParaRPr dirty="0" lang="de-DE" sz="1200"/>
          </a:p>
        </p:txBody>
      </p:sp>
      <p:sp>
        <p:nvSpPr>
          <p:cNvPr id="4" name="Titel 3"/>
          <p:cNvSpPr>
            <a:spLocks noGrp="1"/>
          </p:cNvSpPr>
          <p:nvPr>
            <p:ph type="title"/>
          </p:nvPr>
        </p:nvSpPr>
        <p:spPr>
          <a:xfrm>
            <a:off x="900114" y="1288359"/>
            <a:ext cx="7775575" cy="410369"/>
          </a:xfrm>
        </p:spPr>
        <p:txBody>
          <a:bodyPr/>
          <a:lstStyle/>
          <a:p>
            <a:r>
              <a:rPr b="1" dirty="0" lang="de-DE" sz="2400">
                <a:solidFill>
                  <a:srgbClr val="0778A5"/>
                </a:solidFill>
              </a:rPr>
              <a:t>SONDIERUNGSPHASE</a:t>
            </a:r>
          </a:p>
        </p:txBody>
      </p:sp>
    </p:spTree>
    <p:extLst>
      <p:ext uri="{BB962C8B-B14F-4D97-AF65-F5344CB8AC3E}">
        <p14:creationId xmlns:p14="http://schemas.microsoft.com/office/powerpoint/2010/main" val="914531335"/>
      </p:ext>
    </p:extLst>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900114" y="1829387"/>
            <a:ext cx="7775575" cy="2546963"/>
          </a:xfrm>
        </p:spPr>
        <p:txBody>
          <a:bodyPr/>
          <a:lstStyle/>
          <a:p>
            <a:pPr>
              <a:lnSpc>
                <a:spcPct val="100000"/>
              </a:lnSpc>
            </a:pPr>
            <a:r>
              <a:rPr b="1" dirty="0" lang="de-DE" sz="1200"/>
              <a:t>Voraussetzungen</a:t>
            </a:r>
            <a:r>
              <a:rPr dirty="0" lang="de-DE" sz="1200"/>
              <a:t>:</a:t>
            </a:r>
          </a:p>
          <a:p>
            <a:pPr indent="-284393" marL="331192">
              <a:lnSpc>
                <a:spcPct val="100000"/>
              </a:lnSpc>
              <a:spcBef>
                <a:spcPts val="300"/>
              </a:spcBef>
              <a:spcAft>
                <a:spcPts val="0"/>
              </a:spcAft>
              <a:buFont charset="0" panose="020B0604020202020204" pitchFamily="34" typeface="Arial"/>
              <a:buChar char="•"/>
            </a:pPr>
            <a:r>
              <a:rPr dirty="0" lang="de-DE" sz="1200"/>
              <a:t>Erfolgreiche Sondierungsphase (kein Quereinstieg!)</a:t>
            </a:r>
          </a:p>
          <a:p>
            <a:pPr indent="-284393" marL="331192">
              <a:lnSpc>
                <a:spcPct val="100000"/>
              </a:lnSpc>
              <a:spcBef>
                <a:spcPts val="300"/>
              </a:spcBef>
              <a:spcAft>
                <a:spcPts val="600"/>
              </a:spcAft>
              <a:buFont charset="0" panose="020B0604020202020204" pitchFamily="34" typeface="Arial"/>
              <a:buChar char="•"/>
            </a:pPr>
            <a:r>
              <a:rPr dirty="0" lang="de-DE" sz="1200"/>
              <a:t>Initiale </a:t>
            </a:r>
            <a:r>
              <a:rPr dirty="0" err="1" lang="de-DE" sz="1200"/>
              <a:t>FtO</a:t>
            </a:r>
            <a:r>
              <a:rPr dirty="0" lang="de-DE" sz="1200"/>
              <a:t>-Analyse mit positivem Ergebnis</a:t>
            </a:r>
          </a:p>
          <a:p>
            <a:pPr>
              <a:lnSpc>
                <a:spcPct val="100000"/>
              </a:lnSpc>
            </a:pPr>
            <a:r>
              <a:rPr b="1" dirty="0" lang="de-DE" sz="1200"/>
              <a:t>Inhalte</a:t>
            </a:r>
            <a:r>
              <a:rPr dirty="0" lang="de-DE" sz="1200"/>
              <a:t>:</a:t>
            </a:r>
          </a:p>
          <a:p>
            <a:pPr indent="-284393" marL="331192">
              <a:lnSpc>
                <a:spcPct val="100000"/>
              </a:lnSpc>
              <a:spcBef>
                <a:spcPts val="300"/>
              </a:spcBef>
              <a:spcAft>
                <a:spcPts val="0"/>
              </a:spcAft>
              <a:buFont charset="0" panose="020B0604020202020204" pitchFamily="34" typeface="Arial"/>
              <a:buChar char="•"/>
            </a:pPr>
            <a:r>
              <a:rPr dirty="0" lang="de-DE" sz="1200"/>
              <a:t>Komplettierung des Teams und der externen Partnerschaften</a:t>
            </a:r>
          </a:p>
          <a:p>
            <a:pPr indent="-284393" marL="331192">
              <a:lnSpc>
                <a:spcPct val="100000"/>
              </a:lnSpc>
              <a:spcBef>
                <a:spcPts val="300"/>
              </a:spcBef>
              <a:spcAft>
                <a:spcPts val="0"/>
              </a:spcAft>
              <a:buFont charset="0" panose="020B0604020202020204" pitchFamily="34" typeface="Arial"/>
              <a:buChar char="•"/>
            </a:pPr>
            <a:r>
              <a:rPr dirty="0" lang="de-DE" sz="1200"/>
              <a:t>Durchführung von Entwicklungsarbeiten bis zum „Proof </a:t>
            </a:r>
            <a:r>
              <a:rPr dirty="0" err="1" lang="de-DE" sz="1200"/>
              <a:t>of</a:t>
            </a:r>
            <a:r>
              <a:rPr dirty="0" lang="de-DE" sz="1200"/>
              <a:t> </a:t>
            </a:r>
            <a:r>
              <a:rPr dirty="0" err="1" lang="de-DE" sz="1200"/>
              <a:t>Principle</a:t>
            </a:r>
            <a:r>
              <a:rPr dirty="0" lang="de-DE" sz="1200"/>
              <a:t>“</a:t>
            </a:r>
          </a:p>
          <a:p>
            <a:pPr indent="-284393" marL="331192">
              <a:lnSpc>
                <a:spcPct val="100000"/>
              </a:lnSpc>
              <a:spcBef>
                <a:spcPts val="300"/>
              </a:spcBef>
              <a:spcAft>
                <a:spcPts val="0"/>
              </a:spcAft>
              <a:buFont charset="0" panose="020B0604020202020204" pitchFamily="34" typeface="Arial"/>
              <a:buChar char="•"/>
            </a:pPr>
            <a:r>
              <a:rPr dirty="0" lang="de-DE" sz="1200"/>
              <a:t>Anmeldung von Schutzrechten, Fortschreibung der IP-Strategie</a:t>
            </a:r>
          </a:p>
          <a:p>
            <a:pPr indent="-284393" marL="331192">
              <a:lnSpc>
                <a:spcPct val="100000"/>
              </a:lnSpc>
              <a:spcBef>
                <a:spcPts val="300"/>
              </a:spcBef>
              <a:spcAft>
                <a:spcPts val="0"/>
              </a:spcAft>
              <a:buFont charset="0" panose="020B0604020202020204" pitchFamily="34" typeface="Arial"/>
              <a:buChar char="•"/>
            </a:pPr>
            <a:r>
              <a:rPr dirty="0" lang="de-DE" sz="1200"/>
              <a:t>Auf- / Ausbau von verwertungsrelevanten </a:t>
            </a:r>
            <a:r>
              <a:rPr dirty="0" err="1" lang="de-DE" sz="1200"/>
              <a:t>Know-How</a:t>
            </a:r>
            <a:endParaRPr dirty="0" lang="de-DE" sz="1200"/>
          </a:p>
          <a:p>
            <a:pPr indent="-284393" marL="331192">
              <a:lnSpc>
                <a:spcPct val="100000"/>
              </a:lnSpc>
              <a:spcBef>
                <a:spcPts val="300"/>
              </a:spcBef>
              <a:spcAft>
                <a:spcPts val="0"/>
              </a:spcAft>
              <a:buFont charset="0" panose="020B0604020202020204" pitchFamily="34" typeface="Arial"/>
              <a:buChar char="•"/>
            </a:pPr>
            <a:r>
              <a:rPr dirty="0" lang="de-DE" sz="1200"/>
              <a:t>Verfeinerung der Verwertungsplans</a:t>
            </a:r>
          </a:p>
          <a:p>
            <a:pPr indent="-284393" marL="331192">
              <a:lnSpc>
                <a:spcPct val="100000"/>
              </a:lnSpc>
              <a:spcBef>
                <a:spcPts val="300"/>
              </a:spcBef>
              <a:spcAft>
                <a:spcPts val="0"/>
              </a:spcAft>
              <a:buFont charset="0" panose="020B0604020202020204" pitchFamily="34" typeface="Arial"/>
              <a:buChar char="•"/>
            </a:pPr>
            <a:r>
              <a:rPr dirty="0" lang="de-DE" sz="1200"/>
              <a:t>Ggf. Identifizierung von Industriepartnern für die nächste innovatorische Phase</a:t>
            </a:r>
          </a:p>
          <a:p>
            <a:pPr marL="46799">
              <a:lnSpc>
                <a:spcPct val="100000"/>
              </a:lnSpc>
              <a:spcBef>
                <a:spcPts val="300"/>
              </a:spcBef>
              <a:spcAft>
                <a:spcPts val="0"/>
              </a:spcAft>
            </a:pPr>
            <a:r>
              <a:rPr dirty="0" lang="de-DE" sz="1200"/>
              <a:t>		</a:t>
            </a:r>
            <a:r>
              <a:rPr b="1" dirty="0" lang="de-DE" sz="1200"/>
              <a:t>Herstellung der Anschlussfähigkeit </a:t>
            </a:r>
            <a:r>
              <a:rPr dirty="0" lang="de-DE" sz="1200"/>
              <a:t>zu etablierten Fördermöglichkeiten</a:t>
            </a:r>
          </a:p>
        </p:txBody>
      </p:sp>
      <p:sp>
        <p:nvSpPr>
          <p:cNvPr id="4" name="Titel 3"/>
          <p:cNvSpPr>
            <a:spLocks noGrp="1"/>
          </p:cNvSpPr>
          <p:nvPr>
            <p:ph type="title"/>
          </p:nvPr>
        </p:nvSpPr>
        <p:spPr>
          <a:xfrm>
            <a:off x="900114" y="1284714"/>
            <a:ext cx="7775575" cy="410369"/>
          </a:xfrm>
        </p:spPr>
        <p:txBody>
          <a:bodyPr/>
          <a:lstStyle/>
          <a:p>
            <a:r>
              <a:rPr b="1" dirty="0" lang="de-DE" sz="2400">
                <a:solidFill>
                  <a:srgbClr val="0778A5"/>
                </a:solidFill>
              </a:rPr>
              <a:t>MACHBARKEITSPHASE</a:t>
            </a:r>
          </a:p>
        </p:txBody>
      </p:sp>
      <p:sp>
        <p:nvSpPr>
          <p:cNvPr id="6" name="Pfeil nach rechts 5"/>
          <p:cNvSpPr/>
          <p:nvPr/>
        </p:nvSpPr>
        <p:spPr>
          <a:xfrm>
            <a:off x="1331845" y="4304935"/>
            <a:ext cx="357809" cy="145775"/>
          </a:xfrm>
          <a:prstGeom prst="rightArrow">
            <a:avLst/>
          </a:prstGeom>
          <a:ln>
            <a:solidFill>
              <a:schemeClr val="tx1"/>
            </a:solidFill>
          </a:ln>
        </p:spPr>
        <p:txBody>
          <a:bodyPr anchor="ctr" anchorCtr="0" bIns="0" lIns="0" rIns="0" rtlCol="0" tIns="0" wrap="square">
            <a:noAutofit/>
          </a:bodyPr>
          <a:lstStyle/>
          <a:p>
            <a:pPr algn="ctr"/>
            <a:endParaRPr b="1" dirty="0" lang="de-DE" sz="1200">
              <a:solidFill>
                <a:srgbClr val="FFFFFF"/>
              </a:solidFill>
              <a:latin typeface="BundesSans Office Bold"/>
              <a:cs typeface="BundesSans Office Bold"/>
            </a:endParaRPr>
          </a:p>
        </p:txBody>
      </p:sp>
    </p:spTree>
    <p:extLst>
      <p:ext uri="{BB962C8B-B14F-4D97-AF65-F5344CB8AC3E}">
        <p14:creationId xmlns:p14="http://schemas.microsoft.com/office/powerpoint/2010/main" val="2400660131"/>
      </p:ext>
    </p:extLst>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900114" y="1846907"/>
            <a:ext cx="7775575" cy="2546963"/>
          </a:xfrm>
        </p:spPr>
        <p:txBody>
          <a:bodyPr/>
          <a:lstStyle/>
          <a:p>
            <a:pPr indent="-342891" marL="342891">
              <a:lnSpc>
                <a:spcPct val="100000"/>
              </a:lnSpc>
              <a:buFont charset="0" panose="020B0604020202020204" pitchFamily="34" typeface="Arial"/>
              <a:buChar char="•"/>
            </a:pPr>
            <a:r>
              <a:rPr b="1" dirty="0" lang="de-DE" spc="-35" sz="1200">
                <a:solidFill>
                  <a:srgbClr val="292929"/>
                </a:solidFill>
                <a:latin panose="020B0002030500000203" typeface="BundesSans Regular"/>
              </a:rPr>
              <a:t>Fortbildungsveranstaltungen </a:t>
            </a:r>
            <a:r>
              <a:rPr dirty="0" lang="de-DE" spc="-35" sz="1200">
                <a:solidFill>
                  <a:srgbClr val="292929"/>
                </a:solidFill>
                <a:latin panose="020B0002030500000203" typeface="BundesSans Regular"/>
              </a:rPr>
              <a:t>für Projektleiter und Projektleiterinnen der Machbarkeitsprojekte zu transferrelevanten Themen wie IP, </a:t>
            </a:r>
            <a:r>
              <a:rPr dirty="0" err="1" lang="de-DE" spc="-35" sz="1200">
                <a:solidFill>
                  <a:srgbClr val="292929"/>
                </a:solidFill>
                <a:latin panose="020B0002030500000203" typeface="BundesSans Regular"/>
              </a:rPr>
              <a:t>Regulatorik</a:t>
            </a:r>
            <a:r>
              <a:rPr dirty="0" lang="de-DE" spc="-35" sz="1200">
                <a:solidFill>
                  <a:srgbClr val="292929"/>
                </a:solidFill>
                <a:latin panose="020B0002030500000203" typeface="BundesSans Regular"/>
              </a:rPr>
              <a:t>, Vertragsverhandlungen, Investorenansprache etc.</a:t>
            </a:r>
          </a:p>
          <a:p>
            <a:pPr indent="-342891" lvl="1" marL="866229">
              <a:lnSpc>
                <a:spcPct val="100000"/>
              </a:lnSpc>
              <a:buFont charset="2" panose="05000000000000000000" pitchFamily="2" typeface="Wingdings"/>
              <a:buChar char="Ø"/>
            </a:pPr>
            <a:r>
              <a:rPr dirty="0" err="1" lang="de-DE" spc="-35" sz="1200">
                <a:solidFill>
                  <a:srgbClr val="292929"/>
                </a:solidFill>
                <a:latin panose="020B0002030500000203" typeface="BundesSans Regular"/>
              </a:rPr>
              <a:t>Bootcamp</a:t>
            </a:r>
            <a:r>
              <a:rPr dirty="0" lang="de-DE" spc="-35" sz="1200">
                <a:solidFill>
                  <a:srgbClr val="292929"/>
                </a:solidFill>
                <a:latin panose="020B0002030500000203" typeface="BundesSans Regular"/>
              </a:rPr>
              <a:t> zum Einstieg in die Machbarkeitsphase</a:t>
            </a:r>
          </a:p>
          <a:p>
            <a:pPr indent="-342891" lvl="1" marL="866229">
              <a:lnSpc>
                <a:spcPct val="100000"/>
              </a:lnSpc>
              <a:buFont charset="2" panose="05000000000000000000" pitchFamily="2" typeface="Wingdings"/>
              <a:buChar char="Ø"/>
            </a:pPr>
            <a:r>
              <a:rPr dirty="0" lang="de-DE" spc="-35" sz="1200">
                <a:solidFill>
                  <a:srgbClr val="292929"/>
                </a:solidFill>
                <a:latin panose="020B0002030500000203" typeface="BundesSans Regular"/>
              </a:rPr>
              <a:t>„Go-Bio-Gründergespräche“, zweimal pro Jahr</a:t>
            </a:r>
          </a:p>
          <a:p>
            <a:pPr indent="-342891" lvl="1" marL="866229">
              <a:lnSpc>
                <a:spcPct val="100000"/>
              </a:lnSpc>
              <a:buFont charset="2" panose="05000000000000000000" pitchFamily="2" typeface="Wingdings"/>
              <a:buChar char="Ø"/>
            </a:pPr>
            <a:r>
              <a:rPr dirty="0" lang="de-DE" spc="-35" sz="1200">
                <a:solidFill>
                  <a:srgbClr val="292929"/>
                </a:solidFill>
                <a:latin panose="020B0002030500000203" typeface="BundesSans Regular"/>
              </a:rPr>
              <a:t>Mix aus Vorträgen, Erfahrungsberichten, Übungen und interaktiven Formaten</a:t>
            </a:r>
          </a:p>
          <a:p>
            <a:pPr indent="-342891" marL="342891">
              <a:lnSpc>
                <a:spcPct val="100000"/>
              </a:lnSpc>
              <a:buFont charset="0" panose="020B0604020202020204" pitchFamily="34" typeface="Arial"/>
              <a:buChar char="•"/>
            </a:pPr>
            <a:r>
              <a:rPr b="1" dirty="0" lang="de-DE" spc="-35" sz="1200">
                <a:solidFill>
                  <a:srgbClr val="292929"/>
                </a:solidFill>
                <a:latin panose="020B0002030500000203" typeface="BundesSans Regular"/>
              </a:rPr>
              <a:t>Pitch</a:t>
            </a:r>
            <a:r>
              <a:rPr dirty="0" lang="de-DE" spc="-35" sz="1200">
                <a:solidFill>
                  <a:srgbClr val="292929"/>
                </a:solidFill>
                <a:latin panose="020B0002030500000203" typeface="BundesSans Regular"/>
              </a:rPr>
              <a:t> Workshop im Auswahlverfahren </a:t>
            </a:r>
          </a:p>
          <a:p>
            <a:pPr indent="-342891" marL="342891">
              <a:lnSpc>
                <a:spcPct val="100000"/>
              </a:lnSpc>
              <a:buFont charset="0" panose="020B0604020202020204" pitchFamily="34" typeface="Arial"/>
              <a:buChar char="•"/>
            </a:pPr>
            <a:r>
              <a:rPr b="1" dirty="0" lang="de-DE" spc="-35" sz="1200">
                <a:solidFill>
                  <a:srgbClr val="292929"/>
                </a:solidFill>
                <a:latin panose="020B0002030500000203" typeface="BundesSans Regular"/>
              </a:rPr>
              <a:t>Fachliche Betreuung </a:t>
            </a:r>
            <a:r>
              <a:rPr dirty="0" lang="de-DE" spc="-35" sz="1200">
                <a:solidFill>
                  <a:srgbClr val="292929"/>
                </a:solidFill>
                <a:latin panose="020B0002030500000203" typeface="BundesSans Regular"/>
              </a:rPr>
              <a:t>durch regelmäßige Status Seminare</a:t>
            </a:r>
          </a:p>
          <a:p>
            <a:pPr indent="-342891" marL="342891">
              <a:lnSpc>
                <a:spcPct val="100000"/>
              </a:lnSpc>
              <a:buFont charset="0" panose="020B0604020202020204" pitchFamily="34" typeface="Arial"/>
              <a:buChar char="•"/>
            </a:pPr>
            <a:r>
              <a:rPr dirty="0" lang="de-DE" spc="-35" sz="1200">
                <a:solidFill>
                  <a:srgbClr val="292929"/>
                </a:solidFill>
                <a:latin panose="020B0002030500000203" typeface="BundesSans Regular"/>
              </a:rPr>
              <a:t>Optionale </a:t>
            </a:r>
            <a:r>
              <a:rPr b="1" dirty="0" lang="de-DE" spc="-35" sz="1200">
                <a:solidFill>
                  <a:srgbClr val="292929"/>
                </a:solidFill>
                <a:latin panose="020B0002030500000203" typeface="BundesSans Regular"/>
              </a:rPr>
              <a:t>Unterstützung </a:t>
            </a:r>
            <a:r>
              <a:rPr dirty="0" lang="de-DE" spc="-35" sz="1200">
                <a:solidFill>
                  <a:srgbClr val="292929"/>
                </a:solidFill>
                <a:latin panose="020B0002030500000203" typeface="BundesSans Regular"/>
              </a:rPr>
              <a:t>bei Transfer-relevanten Themen, </a:t>
            </a:r>
            <a:r>
              <a:rPr b="1" dirty="0" lang="de-DE" spc="-35" sz="1200">
                <a:solidFill>
                  <a:srgbClr val="292929"/>
                </a:solidFill>
                <a:latin panose="020B0002030500000203" typeface="BundesSans Regular"/>
              </a:rPr>
              <a:t>Beratung</a:t>
            </a:r>
            <a:r>
              <a:rPr dirty="0" lang="de-DE" spc="-35" sz="1200">
                <a:solidFill>
                  <a:srgbClr val="292929"/>
                </a:solidFill>
                <a:latin panose="020B0002030500000203" typeface="BundesSans Regular"/>
              </a:rPr>
              <a:t> zu passenden Förderangeboten für Anschlussarbeiten</a:t>
            </a:r>
            <a:endParaRPr dirty="0" lang="de-DE" sz="1200">
              <a:latin panose="020B0002030500000203" typeface="BundesSans Regular"/>
            </a:endParaRPr>
          </a:p>
        </p:txBody>
      </p:sp>
      <p:sp>
        <p:nvSpPr>
          <p:cNvPr id="4" name="Titel 3"/>
          <p:cNvSpPr>
            <a:spLocks noGrp="1"/>
          </p:cNvSpPr>
          <p:nvPr>
            <p:ph type="title"/>
          </p:nvPr>
        </p:nvSpPr>
        <p:spPr>
          <a:xfrm>
            <a:off x="900114" y="1285259"/>
            <a:ext cx="7775575" cy="410369"/>
          </a:xfrm>
        </p:spPr>
        <p:txBody>
          <a:bodyPr/>
          <a:lstStyle/>
          <a:p>
            <a:r>
              <a:rPr b="1" dirty="0" lang="de-DE" sz="2400">
                <a:solidFill>
                  <a:srgbClr val="0778A5"/>
                </a:solidFill>
              </a:rPr>
              <a:t>BEGLEITAKTIVITÄTEN</a:t>
            </a:r>
          </a:p>
        </p:txBody>
      </p:sp>
    </p:spTree>
    <p:extLst>
      <p:ext uri="{BB962C8B-B14F-4D97-AF65-F5344CB8AC3E}">
        <p14:creationId xmlns:p14="http://schemas.microsoft.com/office/powerpoint/2010/main" val="2184821818"/>
      </p:ext>
    </p:extLst>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0" name="Titel 3"/>
          <p:cNvSpPr>
            <a:spLocks noGrp="1"/>
          </p:cNvSpPr>
          <p:nvPr>
            <p:ph type="title"/>
          </p:nvPr>
        </p:nvSpPr>
        <p:spPr>
          <a:xfrm>
            <a:off x="900111" y="1284565"/>
            <a:ext cx="7775575" cy="410369"/>
          </a:xfrm>
        </p:spPr>
        <p:txBody>
          <a:bodyPr/>
          <a:lstStyle/>
          <a:p>
            <a:r>
              <a:rPr b="1" dirty="0" lang="de-DE" sz="2400">
                <a:solidFill>
                  <a:srgbClr val="0778A5"/>
                </a:solidFill>
              </a:rPr>
              <a:t>AUSWAHLVERFAHREN</a:t>
            </a:r>
          </a:p>
        </p:txBody>
      </p:sp>
      <p:grpSp>
        <p:nvGrpSpPr>
          <p:cNvPr id="13" name="Gruppieren 12"/>
          <p:cNvGrpSpPr/>
          <p:nvPr/>
        </p:nvGrpSpPr>
        <p:grpSpPr>
          <a:xfrm>
            <a:off x="1260140" y="1947562"/>
            <a:ext cx="6868918" cy="680914"/>
            <a:chOff x="750975" y="2148047"/>
            <a:chExt cx="6609879" cy="839794"/>
          </a:xfrm>
        </p:grpSpPr>
        <p:cxnSp>
          <p:nvCxnSpPr>
            <p:cNvPr id="14" name="Gerader Verbinder 13"/>
            <p:cNvCxnSpPr/>
            <p:nvPr/>
          </p:nvCxnSpPr>
          <p:spPr>
            <a:xfrm flipV="1">
              <a:off x="1004394" y="2352708"/>
              <a:ext cx="6266726" cy="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grpSp>
          <p:nvGrpSpPr>
            <p:cNvPr id="15" name="Gruppieren 14"/>
            <p:cNvGrpSpPr/>
            <p:nvPr/>
          </p:nvGrpSpPr>
          <p:grpSpPr>
            <a:xfrm>
              <a:off x="750975" y="2148047"/>
              <a:ext cx="6609879" cy="839794"/>
              <a:chOff x="1180841" y="2125712"/>
              <a:chExt cx="5790355" cy="455963"/>
            </a:xfrm>
          </p:grpSpPr>
          <p:sp>
            <p:nvSpPr>
              <p:cNvPr id="16" name="Freihandform 15"/>
              <p:cNvSpPr/>
              <p:nvPr/>
            </p:nvSpPr>
            <p:spPr>
              <a:xfrm>
                <a:off x="1180841" y="2168890"/>
                <a:ext cx="333820" cy="144641"/>
              </a:xfrm>
              <a:custGeom>
                <a:avLst/>
                <a:gdLst>
                  <a:gd fmla="*/ 0 w 370023" name="connsiteX0"/>
                  <a:gd fmla="*/ 21600 h 216000" name="connsiteY0"/>
                  <a:gd fmla="*/ 21600 w 370023" name="connsiteX1"/>
                  <a:gd fmla="*/ 0 h 216000" name="connsiteY1"/>
                  <a:gd fmla="*/ 348423 w 370023" name="connsiteX2"/>
                  <a:gd fmla="*/ 0 h 216000" name="connsiteY2"/>
                  <a:gd fmla="*/ 370023 w 370023" name="connsiteX3"/>
                  <a:gd fmla="*/ 21600 h 216000" name="connsiteY3"/>
                  <a:gd fmla="*/ 370023 w 370023" name="connsiteX4"/>
                  <a:gd fmla="*/ 194400 h 216000" name="connsiteY4"/>
                  <a:gd fmla="*/ 348423 w 370023" name="connsiteX5"/>
                  <a:gd fmla="*/ 216000 h 216000" name="connsiteY5"/>
                  <a:gd fmla="*/ 21600 w 370023" name="connsiteX6"/>
                  <a:gd fmla="*/ 216000 h 216000" name="connsiteY6"/>
                  <a:gd fmla="*/ 0 w 370023" name="connsiteX7"/>
                  <a:gd fmla="*/ 194400 h 216000" name="connsiteY7"/>
                  <a:gd fmla="*/ 0 w 370023" name="connsiteX8"/>
                  <a:gd fmla="*/ 21600 h 216000" name="connsiteY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b="b" l="l" r="r" t="t"/>
                <a:pathLst>
                  <a:path h="216000" w="370023">
                    <a:moveTo>
                      <a:pt x="0" y="21600"/>
                    </a:moveTo>
                    <a:cubicBezTo>
                      <a:pt x="0" y="9671"/>
                      <a:pt x="9671" y="0"/>
                      <a:pt x="21600" y="0"/>
                    </a:cubicBezTo>
                    <a:lnTo>
                      <a:pt x="348423" y="0"/>
                    </a:lnTo>
                    <a:cubicBezTo>
                      <a:pt x="360352" y="0"/>
                      <a:pt x="370023" y="9671"/>
                      <a:pt x="370023" y="21600"/>
                    </a:cubicBezTo>
                    <a:lnTo>
                      <a:pt x="370023" y="194400"/>
                    </a:lnTo>
                    <a:cubicBezTo>
                      <a:pt x="370023" y="206329"/>
                      <a:pt x="360352" y="216000"/>
                      <a:pt x="348423" y="216000"/>
                    </a:cubicBezTo>
                    <a:lnTo>
                      <a:pt x="21600" y="216000"/>
                    </a:lnTo>
                    <a:cubicBezTo>
                      <a:pt x="9671" y="216000"/>
                      <a:pt x="0" y="206329"/>
                      <a:pt x="0" y="194400"/>
                    </a:cubicBezTo>
                    <a:lnTo>
                      <a:pt x="0" y="21600"/>
                    </a:lnTo>
                    <a:close/>
                  </a:path>
                </a:pathLst>
              </a:custGeom>
              <a:solidFill>
                <a:schemeClr val="bg1">
                  <a:lumMod val="5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t" anchorCtr="0" bIns="91050" lIns="35560" numCol="1" rIns="35560" spcCol="1270" spcFirstLastPara="0" tIns="35560" vert="horz" wrap="square">
                <a:noAutofit/>
              </a:bodyPr>
              <a:lstStyle/>
              <a:p>
                <a:pPr algn="l" defTabSz="222250" lvl="0">
                  <a:lnSpc>
                    <a:spcPct val="90000"/>
                  </a:lnSpc>
                  <a:spcBef>
                    <a:spcPct val="0"/>
                  </a:spcBef>
                  <a:spcAft>
                    <a:spcPct val="35000"/>
                  </a:spcAft>
                </a:pPr>
                <a:r>
                  <a:rPr dirty="0" kern="1200" lang="de-DE" sz="900">
                    <a:latin panose="020B0002030500000203" typeface="BundesSans Regular"/>
                  </a:rPr>
                  <a:t>Jan</a:t>
                </a:r>
              </a:p>
            </p:txBody>
          </p:sp>
          <p:sp>
            <p:nvSpPr>
              <p:cNvPr id="17" name="Freihandform 16"/>
              <p:cNvSpPr/>
              <p:nvPr/>
            </p:nvSpPr>
            <p:spPr>
              <a:xfrm>
                <a:off x="1643055" y="2131506"/>
                <a:ext cx="515903" cy="241069"/>
              </a:xfrm>
              <a:custGeom>
                <a:avLst/>
                <a:gdLst>
                  <a:gd fmla="*/ 0 w 370023" name="connsiteX0"/>
                  <a:gd fmla="*/ 21600 h 216000" name="connsiteY0"/>
                  <a:gd fmla="*/ 21600 w 370023" name="connsiteX1"/>
                  <a:gd fmla="*/ 0 h 216000" name="connsiteY1"/>
                  <a:gd fmla="*/ 348423 w 370023" name="connsiteX2"/>
                  <a:gd fmla="*/ 0 h 216000" name="connsiteY2"/>
                  <a:gd fmla="*/ 370023 w 370023" name="connsiteX3"/>
                  <a:gd fmla="*/ 21600 h 216000" name="connsiteY3"/>
                  <a:gd fmla="*/ 370023 w 370023" name="connsiteX4"/>
                  <a:gd fmla="*/ 194400 h 216000" name="connsiteY4"/>
                  <a:gd fmla="*/ 348423 w 370023" name="connsiteX5"/>
                  <a:gd fmla="*/ 216000 h 216000" name="connsiteY5"/>
                  <a:gd fmla="*/ 21600 w 370023" name="connsiteX6"/>
                  <a:gd fmla="*/ 216000 h 216000" name="connsiteY6"/>
                  <a:gd fmla="*/ 0 w 370023" name="connsiteX7"/>
                  <a:gd fmla="*/ 194400 h 216000" name="connsiteY7"/>
                  <a:gd fmla="*/ 0 w 370023" name="connsiteX8"/>
                  <a:gd fmla="*/ 21600 h 216000" name="connsiteY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b="b" l="l" r="r" t="t"/>
                <a:pathLst>
                  <a:path h="216000" w="370023">
                    <a:moveTo>
                      <a:pt x="0" y="21600"/>
                    </a:moveTo>
                    <a:cubicBezTo>
                      <a:pt x="0" y="9671"/>
                      <a:pt x="9671" y="0"/>
                      <a:pt x="21600" y="0"/>
                    </a:cubicBezTo>
                    <a:lnTo>
                      <a:pt x="348423" y="0"/>
                    </a:lnTo>
                    <a:cubicBezTo>
                      <a:pt x="360352" y="0"/>
                      <a:pt x="370023" y="9671"/>
                      <a:pt x="370023" y="21600"/>
                    </a:cubicBezTo>
                    <a:lnTo>
                      <a:pt x="370023" y="194400"/>
                    </a:lnTo>
                    <a:cubicBezTo>
                      <a:pt x="370023" y="206329"/>
                      <a:pt x="360352" y="216000"/>
                      <a:pt x="348423" y="216000"/>
                    </a:cubicBezTo>
                    <a:lnTo>
                      <a:pt x="21600" y="216000"/>
                    </a:lnTo>
                    <a:cubicBezTo>
                      <a:pt x="9671" y="216000"/>
                      <a:pt x="0" y="206329"/>
                      <a:pt x="0" y="194400"/>
                    </a:cubicBezTo>
                    <a:lnTo>
                      <a:pt x="0" y="21600"/>
                    </a:lnTo>
                    <a:close/>
                  </a:path>
                </a:pathLst>
              </a:custGeom>
              <a:solidFill>
                <a:schemeClr val="bg2">
                  <a:lumMod val="5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t" anchorCtr="0" bIns="91050" lIns="35560" numCol="1" rIns="35560" spcCol="1270" spcFirstLastPara="0" tIns="35560" vert="horz" wrap="square">
                <a:noAutofit/>
              </a:bodyPr>
              <a:lstStyle/>
              <a:p>
                <a:pPr algn="l" defTabSz="222250" lvl="0">
                  <a:lnSpc>
                    <a:spcPct val="90000"/>
                  </a:lnSpc>
                  <a:spcBef>
                    <a:spcPct val="0"/>
                  </a:spcBef>
                  <a:spcAft>
                    <a:spcPct val="35000"/>
                  </a:spcAft>
                </a:pPr>
                <a:r>
                  <a:rPr dirty="0" kern="1200" lang="de-DE" sz="1000">
                    <a:latin panose="020B0002030500000203" typeface="BundesSans Regular"/>
                  </a:rPr>
                  <a:t>Feb</a:t>
                </a:r>
              </a:p>
            </p:txBody>
          </p:sp>
          <p:sp>
            <p:nvSpPr>
              <p:cNvPr id="18" name="Freihandform 17"/>
              <p:cNvSpPr/>
              <p:nvPr/>
            </p:nvSpPr>
            <p:spPr>
              <a:xfrm>
                <a:off x="2285502" y="2168890"/>
                <a:ext cx="333820" cy="144641"/>
              </a:xfrm>
              <a:custGeom>
                <a:avLst/>
                <a:gdLst>
                  <a:gd fmla="*/ 0 w 370023" name="connsiteX0"/>
                  <a:gd fmla="*/ 21600 h 216000" name="connsiteY0"/>
                  <a:gd fmla="*/ 21600 w 370023" name="connsiteX1"/>
                  <a:gd fmla="*/ 0 h 216000" name="connsiteY1"/>
                  <a:gd fmla="*/ 348423 w 370023" name="connsiteX2"/>
                  <a:gd fmla="*/ 0 h 216000" name="connsiteY2"/>
                  <a:gd fmla="*/ 370023 w 370023" name="connsiteX3"/>
                  <a:gd fmla="*/ 21600 h 216000" name="connsiteY3"/>
                  <a:gd fmla="*/ 370023 w 370023" name="connsiteX4"/>
                  <a:gd fmla="*/ 194400 h 216000" name="connsiteY4"/>
                  <a:gd fmla="*/ 348423 w 370023" name="connsiteX5"/>
                  <a:gd fmla="*/ 216000 h 216000" name="connsiteY5"/>
                  <a:gd fmla="*/ 21600 w 370023" name="connsiteX6"/>
                  <a:gd fmla="*/ 216000 h 216000" name="connsiteY6"/>
                  <a:gd fmla="*/ 0 w 370023" name="connsiteX7"/>
                  <a:gd fmla="*/ 194400 h 216000" name="connsiteY7"/>
                  <a:gd fmla="*/ 0 w 370023" name="connsiteX8"/>
                  <a:gd fmla="*/ 21600 h 216000" name="connsiteY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b="b" l="l" r="r" t="t"/>
                <a:pathLst>
                  <a:path h="216000" w="370023">
                    <a:moveTo>
                      <a:pt x="0" y="21600"/>
                    </a:moveTo>
                    <a:cubicBezTo>
                      <a:pt x="0" y="9671"/>
                      <a:pt x="9671" y="0"/>
                      <a:pt x="21600" y="0"/>
                    </a:cubicBezTo>
                    <a:lnTo>
                      <a:pt x="348423" y="0"/>
                    </a:lnTo>
                    <a:cubicBezTo>
                      <a:pt x="360352" y="0"/>
                      <a:pt x="370023" y="9671"/>
                      <a:pt x="370023" y="21600"/>
                    </a:cubicBezTo>
                    <a:lnTo>
                      <a:pt x="370023" y="194400"/>
                    </a:lnTo>
                    <a:cubicBezTo>
                      <a:pt x="370023" y="206329"/>
                      <a:pt x="360352" y="216000"/>
                      <a:pt x="348423" y="216000"/>
                    </a:cubicBezTo>
                    <a:lnTo>
                      <a:pt x="21600" y="216000"/>
                    </a:lnTo>
                    <a:cubicBezTo>
                      <a:pt x="9671" y="216000"/>
                      <a:pt x="0" y="206329"/>
                      <a:pt x="0" y="194400"/>
                    </a:cubicBezTo>
                    <a:lnTo>
                      <a:pt x="0" y="21600"/>
                    </a:lnTo>
                    <a:close/>
                  </a:path>
                </a:pathLst>
              </a:custGeom>
              <a:solidFill>
                <a:schemeClr val="bg1">
                  <a:lumMod val="5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t" anchorCtr="0" bIns="91050" lIns="35560" numCol="1" rIns="35560" spcCol="1270" spcFirstLastPara="0" tIns="35560" vert="horz" wrap="square">
                <a:noAutofit/>
              </a:bodyPr>
              <a:lstStyle/>
              <a:p>
                <a:pPr algn="l" defTabSz="222250" lvl="0">
                  <a:lnSpc>
                    <a:spcPct val="90000"/>
                  </a:lnSpc>
                  <a:spcBef>
                    <a:spcPct val="0"/>
                  </a:spcBef>
                  <a:spcAft>
                    <a:spcPct val="35000"/>
                  </a:spcAft>
                </a:pPr>
                <a:r>
                  <a:rPr dirty="0" kern="1200" lang="de-DE" sz="900">
                    <a:latin panose="020B0002030500000203" typeface="BundesSans Regular"/>
                  </a:rPr>
                  <a:t>März</a:t>
                </a:r>
              </a:p>
            </p:txBody>
          </p:sp>
          <p:sp>
            <p:nvSpPr>
              <p:cNvPr id="19" name="Freihandform 18"/>
              <p:cNvSpPr/>
              <p:nvPr/>
            </p:nvSpPr>
            <p:spPr>
              <a:xfrm>
                <a:off x="2734526" y="2135111"/>
                <a:ext cx="515903" cy="241069"/>
              </a:xfrm>
              <a:custGeom>
                <a:avLst/>
                <a:gdLst>
                  <a:gd fmla="*/ 0 w 370023" name="connsiteX0"/>
                  <a:gd fmla="*/ 21600 h 216000" name="connsiteY0"/>
                  <a:gd fmla="*/ 21600 w 370023" name="connsiteX1"/>
                  <a:gd fmla="*/ 0 h 216000" name="connsiteY1"/>
                  <a:gd fmla="*/ 348423 w 370023" name="connsiteX2"/>
                  <a:gd fmla="*/ 0 h 216000" name="connsiteY2"/>
                  <a:gd fmla="*/ 370023 w 370023" name="connsiteX3"/>
                  <a:gd fmla="*/ 21600 h 216000" name="connsiteY3"/>
                  <a:gd fmla="*/ 370023 w 370023" name="connsiteX4"/>
                  <a:gd fmla="*/ 194400 h 216000" name="connsiteY4"/>
                  <a:gd fmla="*/ 348423 w 370023" name="connsiteX5"/>
                  <a:gd fmla="*/ 216000 h 216000" name="connsiteY5"/>
                  <a:gd fmla="*/ 21600 w 370023" name="connsiteX6"/>
                  <a:gd fmla="*/ 216000 h 216000" name="connsiteY6"/>
                  <a:gd fmla="*/ 0 w 370023" name="connsiteX7"/>
                  <a:gd fmla="*/ 194400 h 216000" name="connsiteY7"/>
                  <a:gd fmla="*/ 0 w 370023" name="connsiteX8"/>
                  <a:gd fmla="*/ 21600 h 216000" name="connsiteY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b="b" l="l" r="r" t="t"/>
                <a:pathLst>
                  <a:path h="216000" w="370023">
                    <a:moveTo>
                      <a:pt x="0" y="21600"/>
                    </a:moveTo>
                    <a:cubicBezTo>
                      <a:pt x="0" y="9671"/>
                      <a:pt x="9671" y="0"/>
                      <a:pt x="21600" y="0"/>
                    </a:cubicBezTo>
                    <a:lnTo>
                      <a:pt x="348423" y="0"/>
                    </a:lnTo>
                    <a:cubicBezTo>
                      <a:pt x="360352" y="0"/>
                      <a:pt x="370023" y="9671"/>
                      <a:pt x="370023" y="21600"/>
                    </a:cubicBezTo>
                    <a:lnTo>
                      <a:pt x="370023" y="194400"/>
                    </a:lnTo>
                    <a:cubicBezTo>
                      <a:pt x="370023" y="206329"/>
                      <a:pt x="360352" y="216000"/>
                      <a:pt x="348423" y="216000"/>
                    </a:cubicBezTo>
                    <a:lnTo>
                      <a:pt x="21600" y="216000"/>
                    </a:lnTo>
                    <a:cubicBezTo>
                      <a:pt x="9671" y="216000"/>
                      <a:pt x="0" y="206329"/>
                      <a:pt x="0" y="194400"/>
                    </a:cubicBezTo>
                    <a:lnTo>
                      <a:pt x="0" y="21600"/>
                    </a:lnTo>
                    <a:close/>
                  </a:path>
                </a:pathLst>
              </a:custGeom>
              <a:solidFill>
                <a:schemeClr val="bg2">
                  <a:lumMod val="5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t" anchorCtr="0" bIns="91050" lIns="35560" numCol="1" rIns="35560" spcCol="1270" spcFirstLastPara="0" tIns="35560" vert="horz" wrap="square">
                <a:noAutofit/>
              </a:bodyPr>
              <a:lstStyle/>
              <a:p>
                <a:pPr algn="l" defTabSz="222250" lvl="0">
                  <a:lnSpc>
                    <a:spcPct val="90000"/>
                  </a:lnSpc>
                  <a:spcBef>
                    <a:spcPct val="0"/>
                  </a:spcBef>
                  <a:spcAft>
                    <a:spcPct val="35000"/>
                  </a:spcAft>
                </a:pPr>
                <a:r>
                  <a:rPr dirty="0" kern="1200" lang="de-DE" sz="1000">
                    <a:latin panose="020B0002030500000203" typeface="BundesSans Regular"/>
                  </a:rPr>
                  <a:t>Apr</a:t>
                </a:r>
              </a:p>
            </p:txBody>
          </p:sp>
          <p:sp>
            <p:nvSpPr>
              <p:cNvPr id="20" name="Freihandform 19"/>
              <p:cNvSpPr/>
              <p:nvPr/>
            </p:nvSpPr>
            <p:spPr>
              <a:xfrm>
                <a:off x="3378624" y="2125712"/>
                <a:ext cx="515903" cy="241069"/>
              </a:xfrm>
              <a:custGeom>
                <a:avLst/>
                <a:gdLst>
                  <a:gd fmla="*/ 0 w 370023" name="connsiteX0"/>
                  <a:gd fmla="*/ 21600 h 216000" name="connsiteY0"/>
                  <a:gd fmla="*/ 21600 w 370023" name="connsiteX1"/>
                  <a:gd fmla="*/ 0 h 216000" name="connsiteY1"/>
                  <a:gd fmla="*/ 348423 w 370023" name="connsiteX2"/>
                  <a:gd fmla="*/ 0 h 216000" name="connsiteY2"/>
                  <a:gd fmla="*/ 370023 w 370023" name="connsiteX3"/>
                  <a:gd fmla="*/ 21600 h 216000" name="connsiteY3"/>
                  <a:gd fmla="*/ 370023 w 370023" name="connsiteX4"/>
                  <a:gd fmla="*/ 194400 h 216000" name="connsiteY4"/>
                  <a:gd fmla="*/ 348423 w 370023" name="connsiteX5"/>
                  <a:gd fmla="*/ 216000 h 216000" name="connsiteY5"/>
                  <a:gd fmla="*/ 21600 w 370023" name="connsiteX6"/>
                  <a:gd fmla="*/ 216000 h 216000" name="connsiteY6"/>
                  <a:gd fmla="*/ 0 w 370023" name="connsiteX7"/>
                  <a:gd fmla="*/ 194400 h 216000" name="connsiteY7"/>
                  <a:gd fmla="*/ 0 w 370023" name="connsiteX8"/>
                  <a:gd fmla="*/ 21600 h 216000" name="connsiteY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b="b" l="l" r="r" t="t"/>
                <a:pathLst>
                  <a:path h="216000" w="370023">
                    <a:moveTo>
                      <a:pt x="0" y="21600"/>
                    </a:moveTo>
                    <a:cubicBezTo>
                      <a:pt x="0" y="9671"/>
                      <a:pt x="9671" y="0"/>
                      <a:pt x="21600" y="0"/>
                    </a:cubicBezTo>
                    <a:lnTo>
                      <a:pt x="348423" y="0"/>
                    </a:lnTo>
                    <a:cubicBezTo>
                      <a:pt x="360352" y="0"/>
                      <a:pt x="370023" y="9671"/>
                      <a:pt x="370023" y="21600"/>
                    </a:cubicBezTo>
                    <a:lnTo>
                      <a:pt x="370023" y="194400"/>
                    </a:lnTo>
                    <a:cubicBezTo>
                      <a:pt x="370023" y="206329"/>
                      <a:pt x="360352" y="216000"/>
                      <a:pt x="348423" y="216000"/>
                    </a:cubicBezTo>
                    <a:lnTo>
                      <a:pt x="21600" y="216000"/>
                    </a:lnTo>
                    <a:cubicBezTo>
                      <a:pt x="9671" y="216000"/>
                      <a:pt x="0" y="206329"/>
                      <a:pt x="0" y="194400"/>
                    </a:cubicBezTo>
                    <a:lnTo>
                      <a:pt x="0" y="21600"/>
                    </a:lnTo>
                    <a:close/>
                  </a:path>
                </a:pathLst>
              </a:custGeom>
              <a:solidFill>
                <a:schemeClr val="bg2">
                  <a:lumMod val="5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t" anchorCtr="0" bIns="91050" lIns="35560" numCol="1" rIns="35560" spcCol="1270" spcFirstLastPara="0" tIns="35560" vert="horz" wrap="square">
                <a:noAutofit/>
              </a:bodyPr>
              <a:lstStyle/>
              <a:p>
                <a:pPr algn="l" defTabSz="222250" lvl="0">
                  <a:lnSpc>
                    <a:spcPct val="90000"/>
                  </a:lnSpc>
                  <a:spcBef>
                    <a:spcPct val="0"/>
                  </a:spcBef>
                  <a:spcAft>
                    <a:spcPct val="35000"/>
                  </a:spcAft>
                </a:pPr>
                <a:r>
                  <a:rPr dirty="0" kern="1200" lang="de-DE" sz="1000">
                    <a:latin panose="020B0002030500000203" typeface="BundesSans Regular"/>
                  </a:rPr>
                  <a:t>Mai</a:t>
                </a:r>
              </a:p>
            </p:txBody>
          </p:sp>
          <p:sp>
            <p:nvSpPr>
              <p:cNvPr id="21" name="Freihandform 20"/>
              <p:cNvSpPr/>
              <p:nvPr/>
            </p:nvSpPr>
            <p:spPr>
              <a:xfrm>
                <a:off x="4017689" y="2168890"/>
                <a:ext cx="333820" cy="144641"/>
              </a:xfrm>
              <a:custGeom>
                <a:avLst/>
                <a:gdLst>
                  <a:gd fmla="*/ 0 w 370023" name="connsiteX0"/>
                  <a:gd fmla="*/ 21600 h 216000" name="connsiteY0"/>
                  <a:gd fmla="*/ 21600 w 370023" name="connsiteX1"/>
                  <a:gd fmla="*/ 0 h 216000" name="connsiteY1"/>
                  <a:gd fmla="*/ 348423 w 370023" name="connsiteX2"/>
                  <a:gd fmla="*/ 0 h 216000" name="connsiteY2"/>
                  <a:gd fmla="*/ 370023 w 370023" name="connsiteX3"/>
                  <a:gd fmla="*/ 21600 h 216000" name="connsiteY3"/>
                  <a:gd fmla="*/ 370023 w 370023" name="connsiteX4"/>
                  <a:gd fmla="*/ 194400 h 216000" name="connsiteY4"/>
                  <a:gd fmla="*/ 348423 w 370023" name="connsiteX5"/>
                  <a:gd fmla="*/ 216000 h 216000" name="connsiteY5"/>
                  <a:gd fmla="*/ 21600 w 370023" name="connsiteX6"/>
                  <a:gd fmla="*/ 216000 h 216000" name="connsiteY6"/>
                  <a:gd fmla="*/ 0 w 370023" name="connsiteX7"/>
                  <a:gd fmla="*/ 194400 h 216000" name="connsiteY7"/>
                  <a:gd fmla="*/ 0 w 370023" name="connsiteX8"/>
                  <a:gd fmla="*/ 21600 h 216000" name="connsiteY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b="b" l="l" r="r" t="t"/>
                <a:pathLst>
                  <a:path h="216000" w="370023">
                    <a:moveTo>
                      <a:pt x="0" y="21600"/>
                    </a:moveTo>
                    <a:cubicBezTo>
                      <a:pt x="0" y="9671"/>
                      <a:pt x="9671" y="0"/>
                      <a:pt x="21600" y="0"/>
                    </a:cubicBezTo>
                    <a:lnTo>
                      <a:pt x="348423" y="0"/>
                    </a:lnTo>
                    <a:cubicBezTo>
                      <a:pt x="360352" y="0"/>
                      <a:pt x="370023" y="9671"/>
                      <a:pt x="370023" y="21600"/>
                    </a:cubicBezTo>
                    <a:lnTo>
                      <a:pt x="370023" y="194400"/>
                    </a:lnTo>
                    <a:cubicBezTo>
                      <a:pt x="370023" y="206329"/>
                      <a:pt x="360352" y="216000"/>
                      <a:pt x="348423" y="216000"/>
                    </a:cubicBezTo>
                    <a:lnTo>
                      <a:pt x="21600" y="216000"/>
                    </a:lnTo>
                    <a:cubicBezTo>
                      <a:pt x="9671" y="216000"/>
                      <a:pt x="0" y="206329"/>
                      <a:pt x="0" y="194400"/>
                    </a:cubicBezTo>
                    <a:lnTo>
                      <a:pt x="0" y="21600"/>
                    </a:lnTo>
                    <a:close/>
                  </a:path>
                </a:pathLst>
              </a:custGeom>
              <a:solidFill>
                <a:schemeClr val="bg1">
                  <a:lumMod val="5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t" anchorCtr="0" bIns="91050" lIns="35560" numCol="1" rIns="35560" spcCol="1270" spcFirstLastPara="0" tIns="35560" vert="horz" wrap="square">
                <a:noAutofit/>
              </a:bodyPr>
              <a:lstStyle/>
              <a:p>
                <a:pPr algn="l" defTabSz="222250" lvl="0">
                  <a:lnSpc>
                    <a:spcPct val="90000"/>
                  </a:lnSpc>
                  <a:spcBef>
                    <a:spcPct val="0"/>
                  </a:spcBef>
                  <a:spcAft>
                    <a:spcPct val="35000"/>
                  </a:spcAft>
                </a:pPr>
                <a:r>
                  <a:rPr dirty="0" kern="1200" lang="de-DE" sz="900">
                    <a:latin panose="020B0002030500000203" typeface="BundesSans Regular"/>
                  </a:rPr>
                  <a:t>Jun</a:t>
                </a:r>
              </a:p>
            </p:txBody>
          </p:sp>
          <p:sp>
            <p:nvSpPr>
              <p:cNvPr id="22" name="Freihandform 21"/>
              <p:cNvSpPr/>
              <p:nvPr/>
            </p:nvSpPr>
            <p:spPr>
              <a:xfrm>
                <a:off x="4396152" y="2168890"/>
                <a:ext cx="333820" cy="144641"/>
              </a:xfrm>
              <a:custGeom>
                <a:avLst/>
                <a:gdLst>
                  <a:gd fmla="*/ 0 w 370023" name="connsiteX0"/>
                  <a:gd fmla="*/ 21600 h 216000" name="connsiteY0"/>
                  <a:gd fmla="*/ 21600 w 370023" name="connsiteX1"/>
                  <a:gd fmla="*/ 0 h 216000" name="connsiteY1"/>
                  <a:gd fmla="*/ 348423 w 370023" name="connsiteX2"/>
                  <a:gd fmla="*/ 0 h 216000" name="connsiteY2"/>
                  <a:gd fmla="*/ 370023 w 370023" name="connsiteX3"/>
                  <a:gd fmla="*/ 21600 h 216000" name="connsiteY3"/>
                  <a:gd fmla="*/ 370023 w 370023" name="connsiteX4"/>
                  <a:gd fmla="*/ 194400 h 216000" name="connsiteY4"/>
                  <a:gd fmla="*/ 348423 w 370023" name="connsiteX5"/>
                  <a:gd fmla="*/ 216000 h 216000" name="connsiteY5"/>
                  <a:gd fmla="*/ 21600 w 370023" name="connsiteX6"/>
                  <a:gd fmla="*/ 216000 h 216000" name="connsiteY6"/>
                  <a:gd fmla="*/ 0 w 370023" name="connsiteX7"/>
                  <a:gd fmla="*/ 194400 h 216000" name="connsiteY7"/>
                  <a:gd fmla="*/ 0 w 370023" name="connsiteX8"/>
                  <a:gd fmla="*/ 21600 h 216000" name="connsiteY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b="b" l="l" r="r" t="t"/>
                <a:pathLst>
                  <a:path h="216000" w="370023">
                    <a:moveTo>
                      <a:pt x="0" y="21600"/>
                    </a:moveTo>
                    <a:cubicBezTo>
                      <a:pt x="0" y="9671"/>
                      <a:pt x="9671" y="0"/>
                      <a:pt x="21600" y="0"/>
                    </a:cubicBezTo>
                    <a:lnTo>
                      <a:pt x="348423" y="0"/>
                    </a:lnTo>
                    <a:cubicBezTo>
                      <a:pt x="360352" y="0"/>
                      <a:pt x="370023" y="9671"/>
                      <a:pt x="370023" y="21600"/>
                    </a:cubicBezTo>
                    <a:lnTo>
                      <a:pt x="370023" y="194400"/>
                    </a:lnTo>
                    <a:cubicBezTo>
                      <a:pt x="370023" y="206329"/>
                      <a:pt x="360352" y="216000"/>
                      <a:pt x="348423" y="216000"/>
                    </a:cubicBezTo>
                    <a:lnTo>
                      <a:pt x="21600" y="216000"/>
                    </a:lnTo>
                    <a:cubicBezTo>
                      <a:pt x="9671" y="216000"/>
                      <a:pt x="0" y="206329"/>
                      <a:pt x="0" y="194400"/>
                    </a:cubicBezTo>
                    <a:lnTo>
                      <a:pt x="0" y="21600"/>
                    </a:lnTo>
                    <a:close/>
                  </a:path>
                </a:pathLst>
              </a:custGeom>
              <a:solidFill>
                <a:schemeClr val="bg1">
                  <a:lumMod val="5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t" anchorCtr="0" bIns="91050" lIns="35560" numCol="1" rIns="35560" spcCol="1270" spcFirstLastPara="0" tIns="35560" vert="horz" wrap="square">
                <a:noAutofit/>
              </a:bodyPr>
              <a:lstStyle/>
              <a:p>
                <a:pPr algn="l" defTabSz="222250" lvl="0">
                  <a:lnSpc>
                    <a:spcPct val="90000"/>
                  </a:lnSpc>
                  <a:spcBef>
                    <a:spcPct val="0"/>
                  </a:spcBef>
                  <a:spcAft>
                    <a:spcPct val="35000"/>
                  </a:spcAft>
                </a:pPr>
                <a:r>
                  <a:rPr dirty="0" kern="1200" lang="de-DE" sz="900">
                    <a:latin panose="020B0002030500000203" typeface="BundesSans Regular"/>
                  </a:rPr>
                  <a:t>Jul</a:t>
                </a:r>
              </a:p>
            </p:txBody>
          </p:sp>
          <p:sp>
            <p:nvSpPr>
              <p:cNvPr id="23" name="Freihandform 22"/>
              <p:cNvSpPr/>
              <p:nvPr/>
            </p:nvSpPr>
            <p:spPr>
              <a:xfrm>
                <a:off x="4775204" y="2168890"/>
                <a:ext cx="333820" cy="144641"/>
              </a:xfrm>
              <a:custGeom>
                <a:avLst/>
                <a:gdLst>
                  <a:gd fmla="*/ 0 w 370023" name="connsiteX0"/>
                  <a:gd fmla="*/ 21600 h 216000" name="connsiteY0"/>
                  <a:gd fmla="*/ 21600 w 370023" name="connsiteX1"/>
                  <a:gd fmla="*/ 0 h 216000" name="connsiteY1"/>
                  <a:gd fmla="*/ 348423 w 370023" name="connsiteX2"/>
                  <a:gd fmla="*/ 0 h 216000" name="connsiteY2"/>
                  <a:gd fmla="*/ 370023 w 370023" name="connsiteX3"/>
                  <a:gd fmla="*/ 21600 h 216000" name="connsiteY3"/>
                  <a:gd fmla="*/ 370023 w 370023" name="connsiteX4"/>
                  <a:gd fmla="*/ 194400 h 216000" name="connsiteY4"/>
                  <a:gd fmla="*/ 348423 w 370023" name="connsiteX5"/>
                  <a:gd fmla="*/ 216000 h 216000" name="connsiteY5"/>
                  <a:gd fmla="*/ 21600 w 370023" name="connsiteX6"/>
                  <a:gd fmla="*/ 216000 h 216000" name="connsiteY6"/>
                  <a:gd fmla="*/ 0 w 370023" name="connsiteX7"/>
                  <a:gd fmla="*/ 194400 h 216000" name="connsiteY7"/>
                  <a:gd fmla="*/ 0 w 370023" name="connsiteX8"/>
                  <a:gd fmla="*/ 21600 h 216000" name="connsiteY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b="b" l="l" r="r" t="t"/>
                <a:pathLst>
                  <a:path h="216000" w="370023">
                    <a:moveTo>
                      <a:pt x="0" y="21600"/>
                    </a:moveTo>
                    <a:cubicBezTo>
                      <a:pt x="0" y="9671"/>
                      <a:pt x="9671" y="0"/>
                      <a:pt x="21600" y="0"/>
                    </a:cubicBezTo>
                    <a:lnTo>
                      <a:pt x="348423" y="0"/>
                    </a:lnTo>
                    <a:cubicBezTo>
                      <a:pt x="360352" y="0"/>
                      <a:pt x="370023" y="9671"/>
                      <a:pt x="370023" y="21600"/>
                    </a:cubicBezTo>
                    <a:lnTo>
                      <a:pt x="370023" y="194400"/>
                    </a:lnTo>
                    <a:cubicBezTo>
                      <a:pt x="370023" y="206329"/>
                      <a:pt x="360352" y="216000"/>
                      <a:pt x="348423" y="216000"/>
                    </a:cubicBezTo>
                    <a:lnTo>
                      <a:pt x="21600" y="216000"/>
                    </a:lnTo>
                    <a:cubicBezTo>
                      <a:pt x="9671" y="216000"/>
                      <a:pt x="0" y="206329"/>
                      <a:pt x="0" y="194400"/>
                    </a:cubicBezTo>
                    <a:lnTo>
                      <a:pt x="0" y="21600"/>
                    </a:lnTo>
                    <a:close/>
                  </a:path>
                </a:pathLst>
              </a:custGeom>
              <a:solidFill>
                <a:schemeClr val="bg1">
                  <a:lumMod val="5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t" anchorCtr="0" bIns="91050" lIns="35560" numCol="1" rIns="35560" spcCol="1270" spcFirstLastPara="0" tIns="35560" vert="horz" wrap="square">
                <a:noAutofit/>
              </a:bodyPr>
              <a:lstStyle/>
              <a:p>
                <a:pPr algn="l" defTabSz="222250" lvl="0">
                  <a:lnSpc>
                    <a:spcPct val="90000"/>
                  </a:lnSpc>
                  <a:spcBef>
                    <a:spcPct val="0"/>
                  </a:spcBef>
                  <a:spcAft>
                    <a:spcPct val="35000"/>
                  </a:spcAft>
                </a:pPr>
                <a:r>
                  <a:rPr dirty="0" kern="1200" lang="de-DE" sz="900">
                    <a:latin panose="020B0002030500000203" typeface="BundesSans Regular"/>
                  </a:rPr>
                  <a:t>Aug</a:t>
                </a:r>
              </a:p>
            </p:txBody>
          </p:sp>
          <p:sp>
            <p:nvSpPr>
              <p:cNvPr id="24" name="Freihandform 23"/>
              <p:cNvSpPr/>
              <p:nvPr/>
            </p:nvSpPr>
            <p:spPr>
              <a:xfrm>
                <a:off x="5154263" y="2168890"/>
                <a:ext cx="333820" cy="144641"/>
              </a:xfrm>
              <a:custGeom>
                <a:avLst/>
                <a:gdLst>
                  <a:gd fmla="*/ 0 w 370023" name="connsiteX0"/>
                  <a:gd fmla="*/ 21600 h 216000" name="connsiteY0"/>
                  <a:gd fmla="*/ 21600 w 370023" name="connsiteX1"/>
                  <a:gd fmla="*/ 0 h 216000" name="connsiteY1"/>
                  <a:gd fmla="*/ 348423 w 370023" name="connsiteX2"/>
                  <a:gd fmla="*/ 0 h 216000" name="connsiteY2"/>
                  <a:gd fmla="*/ 370023 w 370023" name="connsiteX3"/>
                  <a:gd fmla="*/ 21600 h 216000" name="connsiteY3"/>
                  <a:gd fmla="*/ 370023 w 370023" name="connsiteX4"/>
                  <a:gd fmla="*/ 194400 h 216000" name="connsiteY4"/>
                  <a:gd fmla="*/ 348423 w 370023" name="connsiteX5"/>
                  <a:gd fmla="*/ 216000 h 216000" name="connsiteY5"/>
                  <a:gd fmla="*/ 21600 w 370023" name="connsiteX6"/>
                  <a:gd fmla="*/ 216000 h 216000" name="connsiteY6"/>
                  <a:gd fmla="*/ 0 w 370023" name="connsiteX7"/>
                  <a:gd fmla="*/ 194400 h 216000" name="connsiteY7"/>
                  <a:gd fmla="*/ 0 w 370023" name="connsiteX8"/>
                  <a:gd fmla="*/ 21600 h 216000" name="connsiteY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b="b" l="l" r="r" t="t"/>
                <a:pathLst>
                  <a:path h="216000" w="370023">
                    <a:moveTo>
                      <a:pt x="0" y="21600"/>
                    </a:moveTo>
                    <a:cubicBezTo>
                      <a:pt x="0" y="9671"/>
                      <a:pt x="9671" y="0"/>
                      <a:pt x="21600" y="0"/>
                    </a:cubicBezTo>
                    <a:lnTo>
                      <a:pt x="348423" y="0"/>
                    </a:lnTo>
                    <a:cubicBezTo>
                      <a:pt x="360352" y="0"/>
                      <a:pt x="370023" y="9671"/>
                      <a:pt x="370023" y="21600"/>
                    </a:cubicBezTo>
                    <a:lnTo>
                      <a:pt x="370023" y="194400"/>
                    </a:lnTo>
                    <a:cubicBezTo>
                      <a:pt x="370023" y="206329"/>
                      <a:pt x="360352" y="216000"/>
                      <a:pt x="348423" y="216000"/>
                    </a:cubicBezTo>
                    <a:lnTo>
                      <a:pt x="21600" y="216000"/>
                    </a:lnTo>
                    <a:cubicBezTo>
                      <a:pt x="9671" y="216000"/>
                      <a:pt x="0" y="206329"/>
                      <a:pt x="0" y="194400"/>
                    </a:cubicBezTo>
                    <a:lnTo>
                      <a:pt x="0" y="21600"/>
                    </a:lnTo>
                    <a:close/>
                  </a:path>
                </a:pathLst>
              </a:custGeom>
              <a:solidFill>
                <a:schemeClr val="bg1">
                  <a:lumMod val="5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t" anchorCtr="0" bIns="91050" lIns="35560" numCol="1" rIns="35560" spcCol="1270" spcFirstLastPara="0" tIns="35560" vert="horz" wrap="square">
                <a:noAutofit/>
              </a:bodyPr>
              <a:lstStyle/>
              <a:p>
                <a:pPr algn="l" defTabSz="222250" lvl="0">
                  <a:lnSpc>
                    <a:spcPct val="90000"/>
                  </a:lnSpc>
                  <a:spcBef>
                    <a:spcPct val="0"/>
                  </a:spcBef>
                  <a:spcAft>
                    <a:spcPct val="35000"/>
                  </a:spcAft>
                </a:pPr>
                <a:r>
                  <a:rPr dirty="0" kern="1200" lang="de-DE" sz="900">
                    <a:latin panose="020B0002030500000203" typeface="BundesSans Regular"/>
                  </a:rPr>
                  <a:t>Sept</a:t>
                </a:r>
              </a:p>
            </p:txBody>
          </p:sp>
          <p:sp>
            <p:nvSpPr>
              <p:cNvPr id="25" name="Freihandform 24"/>
              <p:cNvSpPr/>
              <p:nvPr/>
            </p:nvSpPr>
            <p:spPr>
              <a:xfrm>
                <a:off x="5616835" y="2135110"/>
                <a:ext cx="515903" cy="241069"/>
              </a:xfrm>
              <a:custGeom>
                <a:avLst/>
                <a:gdLst>
                  <a:gd fmla="*/ 0 w 370023" name="connsiteX0"/>
                  <a:gd fmla="*/ 21600 h 216000" name="connsiteY0"/>
                  <a:gd fmla="*/ 21600 w 370023" name="connsiteX1"/>
                  <a:gd fmla="*/ 0 h 216000" name="connsiteY1"/>
                  <a:gd fmla="*/ 348423 w 370023" name="connsiteX2"/>
                  <a:gd fmla="*/ 0 h 216000" name="connsiteY2"/>
                  <a:gd fmla="*/ 370023 w 370023" name="connsiteX3"/>
                  <a:gd fmla="*/ 21600 h 216000" name="connsiteY3"/>
                  <a:gd fmla="*/ 370023 w 370023" name="connsiteX4"/>
                  <a:gd fmla="*/ 194400 h 216000" name="connsiteY4"/>
                  <a:gd fmla="*/ 348423 w 370023" name="connsiteX5"/>
                  <a:gd fmla="*/ 216000 h 216000" name="connsiteY5"/>
                  <a:gd fmla="*/ 21600 w 370023" name="connsiteX6"/>
                  <a:gd fmla="*/ 216000 h 216000" name="connsiteY6"/>
                  <a:gd fmla="*/ 0 w 370023" name="connsiteX7"/>
                  <a:gd fmla="*/ 194400 h 216000" name="connsiteY7"/>
                  <a:gd fmla="*/ 0 w 370023" name="connsiteX8"/>
                  <a:gd fmla="*/ 21600 h 216000" name="connsiteY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b="b" l="l" r="r" t="t"/>
                <a:pathLst>
                  <a:path h="216000" w="370023">
                    <a:moveTo>
                      <a:pt x="0" y="21600"/>
                    </a:moveTo>
                    <a:cubicBezTo>
                      <a:pt x="0" y="9671"/>
                      <a:pt x="9671" y="0"/>
                      <a:pt x="21600" y="0"/>
                    </a:cubicBezTo>
                    <a:lnTo>
                      <a:pt x="348423" y="0"/>
                    </a:lnTo>
                    <a:cubicBezTo>
                      <a:pt x="360352" y="0"/>
                      <a:pt x="370023" y="9671"/>
                      <a:pt x="370023" y="21600"/>
                    </a:cubicBezTo>
                    <a:lnTo>
                      <a:pt x="370023" y="194400"/>
                    </a:lnTo>
                    <a:cubicBezTo>
                      <a:pt x="370023" y="206329"/>
                      <a:pt x="360352" y="216000"/>
                      <a:pt x="348423" y="216000"/>
                    </a:cubicBezTo>
                    <a:lnTo>
                      <a:pt x="21600" y="216000"/>
                    </a:lnTo>
                    <a:cubicBezTo>
                      <a:pt x="9671" y="216000"/>
                      <a:pt x="0" y="206329"/>
                      <a:pt x="0" y="194400"/>
                    </a:cubicBezTo>
                    <a:lnTo>
                      <a:pt x="0" y="21600"/>
                    </a:ln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t" anchorCtr="0" bIns="91050" lIns="35560" numCol="1" rIns="35560" spcCol="1270" spcFirstLastPara="0" tIns="35560" vert="horz" wrap="square">
                <a:noAutofit/>
              </a:bodyPr>
              <a:lstStyle/>
              <a:p>
                <a:pPr algn="l" defTabSz="222250" lvl="0">
                  <a:lnSpc>
                    <a:spcPct val="90000"/>
                  </a:lnSpc>
                  <a:spcBef>
                    <a:spcPct val="0"/>
                  </a:spcBef>
                  <a:spcAft>
                    <a:spcPct val="35000"/>
                  </a:spcAft>
                </a:pPr>
                <a:r>
                  <a:rPr dirty="0" kern="1200" lang="de-DE" sz="1000">
                    <a:latin panose="020B0002030500000203" typeface="BundesSans Regular"/>
                  </a:rPr>
                  <a:t>Okt</a:t>
                </a:r>
              </a:p>
            </p:txBody>
          </p:sp>
          <p:sp>
            <p:nvSpPr>
              <p:cNvPr id="26" name="Freihandform 25"/>
              <p:cNvSpPr/>
              <p:nvPr/>
            </p:nvSpPr>
            <p:spPr>
              <a:xfrm>
                <a:off x="6256828" y="2164511"/>
                <a:ext cx="333820" cy="144641"/>
              </a:xfrm>
              <a:custGeom>
                <a:avLst/>
                <a:gdLst>
                  <a:gd fmla="*/ 0 w 370023" name="connsiteX0"/>
                  <a:gd fmla="*/ 21600 h 216000" name="connsiteY0"/>
                  <a:gd fmla="*/ 21600 w 370023" name="connsiteX1"/>
                  <a:gd fmla="*/ 0 h 216000" name="connsiteY1"/>
                  <a:gd fmla="*/ 348423 w 370023" name="connsiteX2"/>
                  <a:gd fmla="*/ 0 h 216000" name="connsiteY2"/>
                  <a:gd fmla="*/ 370023 w 370023" name="connsiteX3"/>
                  <a:gd fmla="*/ 21600 h 216000" name="connsiteY3"/>
                  <a:gd fmla="*/ 370023 w 370023" name="connsiteX4"/>
                  <a:gd fmla="*/ 194400 h 216000" name="connsiteY4"/>
                  <a:gd fmla="*/ 348423 w 370023" name="connsiteX5"/>
                  <a:gd fmla="*/ 216000 h 216000" name="connsiteY5"/>
                  <a:gd fmla="*/ 21600 w 370023" name="connsiteX6"/>
                  <a:gd fmla="*/ 216000 h 216000" name="connsiteY6"/>
                  <a:gd fmla="*/ 0 w 370023" name="connsiteX7"/>
                  <a:gd fmla="*/ 194400 h 216000" name="connsiteY7"/>
                  <a:gd fmla="*/ 0 w 370023" name="connsiteX8"/>
                  <a:gd fmla="*/ 21600 h 216000" name="connsiteY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b="b" l="l" r="r" t="t"/>
                <a:pathLst>
                  <a:path h="216000" w="370023">
                    <a:moveTo>
                      <a:pt x="0" y="21600"/>
                    </a:moveTo>
                    <a:cubicBezTo>
                      <a:pt x="0" y="9671"/>
                      <a:pt x="9671" y="0"/>
                      <a:pt x="21600" y="0"/>
                    </a:cubicBezTo>
                    <a:lnTo>
                      <a:pt x="348423" y="0"/>
                    </a:lnTo>
                    <a:cubicBezTo>
                      <a:pt x="360352" y="0"/>
                      <a:pt x="370023" y="9671"/>
                      <a:pt x="370023" y="21600"/>
                    </a:cubicBezTo>
                    <a:lnTo>
                      <a:pt x="370023" y="194400"/>
                    </a:lnTo>
                    <a:cubicBezTo>
                      <a:pt x="370023" y="206329"/>
                      <a:pt x="360352" y="216000"/>
                      <a:pt x="348423" y="216000"/>
                    </a:cubicBezTo>
                    <a:lnTo>
                      <a:pt x="21600" y="216000"/>
                    </a:lnTo>
                    <a:cubicBezTo>
                      <a:pt x="9671" y="216000"/>
                      <a:pt x="0" y="206329"/>
                      <a:pt x="0" y="194400"/>
                    </a:cubicBezTo>
                    <a:lnTo>
                      <a:pt x="0" y="21600"/>
                    </a:lnTo>
                    <a:close/>
                  </a:path>
                </a:pathLst>
              </a:custGeom>
              <a:solidFill>
                <a:schemeClr val="bg1">
                  <a:lumMod val="5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t" anchorCtr="0" bIns="91050" lIns="35560" numCol="1" rIns="35560" spcCol="1270" spcFirstLastPara="0" tIns="35560" vert="horz" wrap="square">
                <a:noAutofit/>
              </a:bodyPr>
              <a:lstStyle/>
              <a:p>
                <a:pPr algn="l" defTabSz="222250" lvl="0">
                  <a:lnSpc>
                    <a:spcPct val="90000"/>
                  </a:lnSpc>
                  <a:spcBef>
                    <a:spcPct val="0"/>
                  </a:spcBef>
                  <a:spcAft>
                    <a:spcPct val="35000"/>
                  </a:spcAft>
                </a:pPr>
                <a:r>
                  <a:rPr dirty="0" kern="1200" lang="de-DE" sz="900">
                    <a:latin panose="020B0002030500000203" typeface="BundesSans Regular"/>
                  </a:rPr>
                  <a:t>Nov</a:t>
                </a:r>
              </a:p>
            </p:txBody>
          </p:sp>
          <p:sp>
            <p:nvSpPr>
              <p:cNvPr id="27" name="Freihandform 26"/>
              <p:cNvSpPr/>
              <p:nvPr/>
            </p:nvSpPr>
            <p:spPr>
              <a:xfrm>
                <a:off x="6637376" y="2166866"/>
                <a:ext cx="333820" cy="144641"/>
              </a:xfrm>
              <a:custGeom>
                <a:avLst/>
                <a:gdLst>
                  <a:gd fmla="*/ 0 w 370023" name="connsiteX0"/>
                  <a:gd fmla="*/ 21600 h 216000" name="connsiteY0"/>
                  <a:gd fmla="*/ 21600 w 370023" name="connsiteX1"/>
                  <a:gd fmla="*/ 0 h 216000" name="connsiteY1"/>
                  <a:gd fmla="*/ 348423 w 370023" name="connsiteX2"/>
                  <a:gd fmla="*/ 0 h 216000" name="connsiteY2"/>
                  <a:gd fmla="*/ 370023 w 370023" name="connsiteX3"/>
                  <a:gd fmla="*/ 21600 h 216000" name="connsiteY3"/>
                  <a:gd fmla="*/ 370023 w 370023" name="connsiteX4"/>
                  <a:gd fmla="*/ 194400 h 216000" name="connsiteY4"/>
                  <a:gd fmla="*/ 348423 w 370023" name="connsiteX5"/>
                  <a:gd fmla="*/ 216000 h 216000" name="connsiteY5"/>
                  <a:gd fmla="*/ 21600 w 370023" name="connsiteX6"/>
                  <a:gd fmla="*/ 216000 h 216000" name="connsiteY6"/>
                  <a:gd fmla="*/ 0 w 370023" name="connsiteX7"/>
                  <a:gd fmla="*/ 194400 h 216000" name="connsiteY7"/>
                  <a:gd fmla="*/ 0 w 370023" name="connsiteX8"/>
                  <a:gd fmla="*/ 21600 h 216000" name="connsiteY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b="b" l="l" r="r" t="t"/>
                <a:pathLst>
                  <a:path h="216000" w="370023">
                    <a:moveTo>
                      <a:pt x="0" y="21600"/>
                    </a:moveTo>
                    <a:cubicBezTo>
                      <a:pt x="0" y="9671"/>
                      <a:pt x="9671" y="0"/>
                      <a:pt x="21600" y="0"/>
                    </a:cubicBezTo>
                    <a:lnTo>
                      <a:pt x="348423" y="0"/>
                    </a:lnTo>
                    <a:cubicBezTo>
                      <a:pt x="360352" y="0"/>
                      <a:pt x="370023" y="9671"/>
                      <a:pt x="370023" y="21600"/>
                    </a:cubicBezTo>
                    <a:lnTo>
                      <a:pt x="370023" y="194400"/>
                    </a:lnTo>
                    <a:cubicBezTo>
                      <a:pt x="370023" y="206329"/>
                      <a:pt x="360352" y="216000"/>
                      <a:pt x="348423" y="216000"/>
                    </a:cubicBezTo>
                    <a:lnTo>
                      <a:pt x="21600" y="216000"/>
                    </a:lnTo>
                    <a:cubicBezTo>
                      <a:pt x="9671" y="216000"/>
                      <a:pt x="0" y="206329"/>
                      <a:pt x="0" y="194400"/>
                    </a:cubicBezTo>
                    <a:lnTo>
                      <a:pt x="0" y="21600"/>
                    </a:lnTo>
                    <a:close/>
                  </a:path>
                </a:pathLst>
              </a:custGeom>
              <a:solidFill>
                <a:schemeClr val="bg1">
                  <a:lumMod val="5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t" anchorCtr="0" bIns="91050" lIns="35560" numCol="1" rIns="35560" spcCol="1270" spcFirstLastPara="0" tIns="35560" vert="horz" wrap="square">
                <a:noAutofit/>
              </a:bodyPr>
              <a:lstStyle/>
              <a:p>
                <a:pPr algn="l" defTabSz="222250" lvl="0">
                  <a:lnSpc>
                    <a:spcPct val="90000"/>
                  </a:lnSpc>
                  <a:spcBef>
                    <a:spcPct val="0"/>
                  </a:spcBef>
                  <a:spcAft>
                    <a:spcPct val="35000"/>
                  </a:spcAft>
                </a:pPr>
                <a:r>
                  <a:rPr dirty="0" kern="1200" lang="de-DE" sz="900">
                    <a:latin panose="020B0002030500000203" typeface="BundesSans Regular"/>
                  </a:rPr>
                  <a:t>Dez</a:t>
                </a:r>
              </a:p>
            </p:txBody>
          </p:sp>
          <p:sp>
            <p:nvSpPr>
              <p:cNvPr id="28" name="Abgerundetes Rechteck 27"/>
              <p:cNvSpPr/>
              <p:nvPr/>
            </p:nvSpPr>
            <p:spPr>
              <a:xfrm>
                <a:off x="1769231" y="2285314"/>
                <a:ext cx="762999" cy="296361"/>
              </a:xfrm>
              <a:prstGeom prst="roundRect">
                <a:avLst>
                  <a:gd fmla="val 10000" name="adj"/>
                </a:avLst>
              </a:prstGeom>
              <a:solidFill>
                <a:schemeClr val="bg1">
                  <a:alpha val="90000"/>
                </a:schemeClr>
              </a:solidFill>
              <a:ln>
                <a:solidFill>
                  <a:schemeClr val="bg2">
                    <a:lumMod val="50000"/>
                  </a:schemeClr>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nchor="ctr" lIns="36000" rIns="36000"/>
              <a:lstStyle/>
              <a:p>
                <a:pPr algn="ctr"/>
                <a:r>
                  <a:rPr dirty="0" lang="de-DE" sz="1200">
                    <a:solidFill>
                      <a:schemeClr val="bg2">
                        <a:lumMod val="50000"/>
                      </a:schemeClr>
                    </a:solidFill>
                    <a:latin panose="020B0002030500000203" typeface="BundesSans Regular"/>
                  </a:rPr>
                  <a:t>Skizzen SP</a:t>
                </a:r>
              </a:p>
              <a:p>
                <a:pPr algn="ctr"/>
                <a:r>
                  <a:rPr dirty="0" lang="de-DE" sz="1200">
                    <a:solidFill>
                      <a:schemeClr val="bg2">
                        <a:lumMod val="50000"/>
                      </a:schemeClr>
                    </a:solidFill>
                    <a:latin panose="020B0002030500000203" typeface="BundesSans Regular"/>
                  </a:rPr>
                  <a:t>15.02. </a:t>
                </a:r>
              </a:p>
            </p:txBody>
          </p:sp>
          <p:sp>
            <p:nvSpPr>
              <p:cNvPr id="29" name="Abgerundetes Rechteck 28"/>
              <p:cNvSpPr/>
              <p:nvPr/>
            </p:nvSpPr>
            <p:spPr>
              <a:xfrm>
                <a:off x="2861324" y="2285313"/>
                <a:ext cx="656048" cy="288000"/>
              </a:xfrm>
              <a:prstGeom prst="roundRect">
                <a:avLst>
                  <a:gd fmla="val 10000" name="adj"/>
                </a:avLst>
              </a:prstGeom>
              <a:solidFill>
                <a:schemeClr val="bg1">
                  <a:alpha val="90000"/>
                </a:schemeClr>
              </a:solidFill>
              <a:ln>
                <a:solidFill>
                  <a:schemeClr val="bg2">
                    <a:lumMod val="50000"/>
                  </a:schemeClr>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nchor="ctr" lIns="36000" rIns="36000"/>
              <a:lstStyle/>
              <a:p>
                <a:pPr algn="ctr"/>
                <a:r>
                  <a:rPr dirty="0" lang="de-DE" sz="1200">
                    <a:solidFill>
                      <a:schemeClr val="bg2">
                        <a:lumMod val="50000"/>
                      </a:schemeClr>
                    </a:solidFill>
                    <a:latin panose="020B0002030500000203" typeface="BundesSans Regular"/>
                  </a:rPr>
                  <a:t>Auswahl </a:t>
                </a:r>
              </a:p>
              <a:p>
                <a:pPr algn="ctr"/>
                <a:r>
                  <a:rPr dirty="0" lang="de-DE" sz="1200">
                    <a:solidFill>
                      <a:schemeClr val="bg2">
                        <a:lumMod val="50000"/>
                      </a:schemeClr>
                    </a:solidFill>
                    <a:latin panose="020B0002030500000203" typeface="BundesSans Regular"/>
                  </a:rPr>
                  <a:t>SP</a:t>
                </a:r>
              </a:p>
            </p:txBody>
          </p:sp>
          <p:sp>
            <p:nvSpPr>
              <p:cNvPr id="30" name="Abgerundetes Rechteck 29"/>
              <p:cNvSpPr/>
              <p:nvPr/>
            </p:nvSpPr>
            <p:spPr>
              <a:xfrm>
                <a:off x="3624968" y="2285313"/>
                <a:ext cx="618946" cy="288000"/>
              </a:xfrm>
              <a:prstGeom prst="roundRect">
                <a:avLst>
                  <a:gd fmla="val 10000" name="adj"/>
                </a:avLst>
              </a:prstGeom>
              <a:solidFill>
                <a:schemeClr val="bg1">
                  <a:alpha val="90000"/>
                </a:schemeClr>
              </a:solidFill>
              <a:ln>
                <a:solidFill>
                  <a:schemeClr val="bg2">
                    <a:lumMod val="50000"/>
                  </a:schemeClr>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nchor="ctr"/>
              <a:lstStyle/>
              <a:p>
                <a:pPr algn="ctr"/>
                <a:r>
                  <a:rPr dirty="0" lang="de-DE" sz="1200">
                    <a:solidFill>
                      <a:schemeClr val="bg2">
                        <a:lumMod val="50000"/>
                      </a:schemeClr>
                    </a:solidFill>
                    <a:latin panose="020B0002030500000203" typeface="BundesSans Regular"/>
                  </a:rPr>
                  <a:t>Antrag SP</a:t>
                </a:r>
              </a:p>
            </p:txBody>
          </p:sp>
          <p:sp>
            <p:nvSpPr>
              <p:cNvPr id="31" name="Abgerundetes Rechteck 30"/>
              <p:cNvSpPr/>
              <p:nvPr/>
            </p:nvSpPr>
            <p:spPr>
              <a:xfrm>
                <a:off x="5761793" y="2290830"/>
                <a:ext cx="609284" cy="288000"/>
              </a:xfrm>
              <a:prstGeom prst="roundRect">
                <a:avLst>
                  <a:gd fmla="val 10000" name="adj"/>
                </a:avLst>
              </a:prstGeom>
              <a:solidFill>
                <a:schemeClr val="bg1">
                  <a:alpha val="90000"/>
                </a:schemeClr>
              </a:solidFill>
              <a:ln>
                <a:solidFill>
                  <a:schemeClr val="accent2">
                    <a:lumMod val="75000"/>
                  </a:schemeClr>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nchor="ctr"/>
              <a:lstStyle/>
              <a:p>
                <a:pPr algn="ctr"/>
                <a:r>
                  <a:rPr dirty="0" lang="de-DE" sz="1200">
                    <a:solidFill>
                      <a:schemeClr val="accent2">
                        <a:lumMod val="75000"/>
                      </a:schemeClr>
                    </a:solidFill>
                    <a:latin panose="020B0002030500000203" typeface="BundesSans Regular"/>
                  </a:rPr>
                  <a:t>Start SP</a:t>
                </a:r>
              </a:p>
            </p:txBody>
          </p:sp>
        </p:grpSp>
      </p:grpSp>
      <p:grpSp>
        <p:nvGrpSpPr>
          <p:cNvPr id="32" name="Gruppieren 31"/>
          <p:cNvGrpSpPr/>
          <p:nvPr/>
        </p:nvGrpSpPr>
        <p:grpSpPr>
          <a:xfrm>
            <a:off x="1546181" y="3212606"/>
            <a:ext cx="6420944" cy="703361"/>
            <a:chOff x="1200709" y="3277497"/>
            <a:chExt cx="6420944" cy="703361"/>
          </a:xfrm>
        </p:grpSpPr>
        <p:grpSp>
          <p:nvGrpSpPr>
            <p:cNvPr id="33" name="Gruppieren 32"/>
            <p:cNvGrpSpPr/>
            <p:nvPr/>
          </p:nvGrpSpPr>
          <p:grpSpPr>
            <a:xfrm>
              <a:off x="1200709" y="3277497"/>
              <a:ext cx="6420944" cy="699516"/>
              <a:chOff x="750975" y="2109705"/>
              <a:chExt cx="6178799" cy="862738"/>
            </a:xfrm>
          </p:grpSpPr>
          <p:cxnSp>
            <p:nvCxnSpPr>
              <p:cNvPr id="35" name="Gerader Verbinder 34"/>
              <p:cNvCxnSpPr/>
              <p:nvPr/>
            </p:nvCxnSpPr>
            <p:spPr>
              <a:xfrm flipV="1">
                <a:off x="1004394" y="2352925"/>
                <a:ext cx="5824517" cy="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grpSp>
            <p:nvGrpSpPr>
              <p:cNvPr id="36" name="Gruppieren 35"/>
              <p:cNvGrpSpPr/>
              <p:nvPr/>
            </p:nvGrpSpPr>
            <p:grpSpPr>
              <a:xfrm>
                <a:off x="750975" y="2109705"/>
                <a:ext cx="6178799" cy="862738"/>
                <a:chOff x="1180841" y="2104893"/>
                <a:chExt cx="5412722" cy="468420"/>
              </a:xfrm>
            </p:grpSpPr>
            <p:sp>
              <p:nvSpPr>
                <p:cNvPr id="37" name="Freihandform 36"/>
                <p:cNvSpPr/>
                <p:nvPr/>
              </p:nvSpPr>
              <p:spPr>
                <a:xfrm>
                  <a:off x="1180841" y="2165160"/>
                  <a:ext cx="333820" cy="144641"/>
                </a:xfrm>
                <a:custGeom>
                  <a:avLst/>
                  <a:gdLst>
                    <a:gd fmla="*/ 0 w 370023" name="connsiteX0"/>
                    <a:gd fmla="*/ 21600 h 216000" name="connsiteY0"/>
                    <a:gd fmla="*/ 21600 w 370023" name="connsiteX1"/>
                    <a:gd fmla="*/ 0 h 216000" name="connsiteY1"/>
                    <a:gd fmla="*/ 348423 w 370023" name="connsiteX2"/>
                    <a:gd fmla="*/ 0 h 216000" name="connsiteY2"/>
                    <a:gd fmla="*/ 370023 w 370023" name="connsiteX3"/>
                    <a:gd fmla="*/ 21600 h 216000" name="connsiteY3"/>
                    <a:gd fmla="*/ 370023 w 370023" name="connsiteX4"/>
                    <a:gd fmla="*/ 194400 h 216000" name="connsiteY4"/>
                    <a:gd fmla="*/ 348423 w 370023" name="connsiteX5"/>
                    <a:gd fmla="*/ 216000 h 216000" name="connsiteY5"/>
                    <a:gd fmla="*/ 21600 w 370023" name="connsiteX6"/>
                    <a:gd fmla="*/ 216000 h 216000" name="connsiteY6"/>
                    <a:gd fmla="*/ 0 w 370023" name="connsiteX7"/>
                    <a:gd fmla="*/ 194400 h 216000" name="connsiteY7"/>
                    <a:gd fmla="*/ 0 w 370023" name="connsiteX8"/>
                    <a:gd fmla="*/ 21600 h 216000" name="connsiteY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b="b" l="l" r="r" t="t"/>
                  <a:pathLst>
                    <a:path h="216000" w="370023">
                      <a:moveTo>
                        <a:pt x="0" y="21600"/>
                      </a:moveTo>
                      <a:cubicBezTo>
                        <a:pt x="0" y="9671"/>
                        <a:pt x="9671" y="0"/>
                        <a:pt x="21600" y="0"/>
                      </a:cubicBezTo>
                      <a:lnTo>
                        <a:pt x="348423" y="0"/>
                      </a:lnTo>
                      <a:cubicBezTo>
                        <a:pt x="360352" y="0"/>
                        <a:pt x="370023" y="9671"/>
                        <a:pt x="370023" y="21600"/>
                      </a:cubicBezTo>
                      <a:lnTo>
                        <a:pt x="370023" y="194400"/>
                      </a:lnTo>
                      <a:cubicBezTo>
                        <a:pt x="370023" y="206329"/>
                        <a:pt x="360352" y="216000"/>
                        <a:pt x="348423" y="216000"/>
                      </a:cubicBezTo>
                      <a:lnTo>
                        <a:pt x="21600" y="216000"/>
                      </a:lnTo>
                      <a:cubicBezTo>
                        <a:pt x="9671" y="216000"/>
                        <a:pt x="0" y="206329"/>
                        <a:pt x="0" y="194400"/>
                      </a:cubicBezTo>
                      <a:lnTo>
                        <a:pt x="0" y="21600"/>
                      </a:lnTo>
                      <a:close/>
                    </a:path>
                  </a:pathLst>
                </a:custGeom>
                <a:solidFill>
                  <a:schemeClr val="bg1">
                    <a:lumMod val="5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t" anchorCtr="0" bIns="91050" lIns="35560" numCol="1" rIns="35560" spcCol="1270" spcFirstLastPara="0" tIns="35560" vert="horz" wrap="square">
                  <a:noAutofit/>
                </a:bodyPr>
                <a:lstStyle/>
                <a:p>
                  <a:pPr algn="l" defTabSz="222250" lvl="0">
                    <a:lnSpc>
                      <a:spcPct val="90000"/>
                    </a:lnSpc>
                    <a:spcBef>
                      <a:spcPct val="0"/>
                    </a:spcBef>
                    <a:spcAft>
                      <a:spcPct val="35000"/>
                    </a:spcAft>
                  </a:pPr>
                  <a:r>
                    <a:rPr dirty="0" kern="1200" lang="de-DE" sz="900">
                      <a:latin panose="020B0002030500000203" typeface="BundesSans Regular"/>
                    </a:rPr>
                    <a:t>Jan</a:t>
                  </a:r>
                </a:p>
              </p:txBody>
            </p:sp>
            <p:sp>
              <p:nvSpPr>
                <p:cNvPr id="38" name="Freihandform 37"/>
                <p:cNvSpPr/>
                <p:nvPr/>
              </p:nvSpPr>
              <p:spPr>
                <a:xfrm>
                  <a:off x="1560300" y="2165160"/>
                  <a:ext cx="333820" cy="144641"/>
                </a:xfrm>
                <a:custGeom>
                  <a:avLst/>
                  <a:gdLst>
                    <a:gd fmla="*/ 0 w 370023" name="connsiteX0"/>
                    <a:gd fmla="*/ 21600 h 216000" name="connsiteY0"/>
                    <a:gd fmla="*/ 21600 w 370023" name="connsiteX1"/>
                    <a:gd fmla="*/ 0 h 216000" name="connsiteY1"/>
                    <a:gd fmla="*/ 348423 w 370023" name="connsiteX2"/>
                    <a:gd fmla="*/ 0 h 216000" name="connsiteY2"/>
                    <a:gd fmla="*/ 370023 w 370023" name="connsiteX3"/>
                    <a:gd fmla="*/ 21600 h 216000" name="connsiteY3"/>
                    <a:gd fmla="*/ 370023 w 370023" name="connsiteX4"/>
                    <a:gd fmla="*/ 194400 h 216000" name="connsiteY4"/>
                    <a:gd fmla="*/ 348423 w 370023" name="connsiteX5"/>
                    <a:gd fmla="*/ 216000 h 216000" name="connsiteY5"/>
                    <a:gd fmla="*/ 21600 w 370023" name="connsiteX6"/>
                    <a:gd fmla="*/ 216000 h 216000" name="connsiteY6"/>
                    <a:gd fmla="*/ 0 w 370023" name="connsiteX7"/>
                    <a:gd fmla="*/ 194400 h 216000" name="connsiteY7"/>
                    <a:gd fmla="*/ 0 w 370023" name="connsiteX8"/>
                    <a:gd fmla="*/ 21600 h 216000" name="connsiteY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b="b" l="l" r="r" t="t"/>
                  <a:pathLst>
                    <a:path h="216000" w="370023">
                      <a:moveTo>
                        <a:pt x="0" y="21600"/>
                      </a:moveTo>
                      <a:cubicBezTo>
                        <a:pt x="0" y="9671"/>
                        <a:pt x="9671" y="0"/>
                        <a:pt x="21600" y="0"/>
                      </a:cubicBezTo>
                      <a:lnTo>
                        <a:pt x="348423" y="0"/>
                      </a:lnTo>
                      <a:cubicBezTo>
                        <a:pt x="360352" y="0"/>
                        <a:pt x="370023" y="9671"/>
                        <a:pt x="370023" y="21600"/>
                      </a:cubicBezTo>
                      <a:lnTo>
                        <a:pt x="370023" y="194400"/>
                      </a:lnTo>
                      <a:cubicBezTo>
                        <a:pt x="370023" y="206329"/>
                        <a:pt x="360352" y="216000"/>
                        <a:pt x="348423" y="216000"/>
                      </a:cubicBezTo>
                      <a:lnTo>
                        <a:pt x="21600" y="216000"/>
                      </a:lnTo>
                      <a:cubicBezTo>
                        <a:pt x="9671" y="216000"/>
                        <a:pt x="0" y="206329"/>
                        <a:pt x="0" y="194400"/>
                      </a:cubicBezTo>
                      <a:lnTo>
                        <a:pt x="0" y="21600"/>
                      </a:lnTo>
                      <a:close/>
                    </a:path>
                  </a:pathLst>
                </a:custGeom>
                <a:solidFill>
                  <a:schemeClr val="bg1">
                    <a:lumMod val="5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t" anchorCtr="0" bIns="91050" lIns="35560" numCol="1" rIns="35560" spcCol="1270" spcFirstLastPara="0" tIns="35560" vert="horz" wrap="square">
                  <a:noAutofit/>
                </a:bodyPr>
                <a:lstStyle/>
                <a:p>
                  <a:pPr defTabSz="222250">
                    <a:lnSpc>
                      <a:spcPct val="90000"/>
                    </a:lnSpc>
                    <a:spcBef>
                      <a:spcPct val="0"/>
                    </a:spcBef>
                    <a:spcAft>
                      <a:spcPct val="35000"/>
                    </a:spcAft>
                  </a:pPr>
                  <a:r>
                    <a:rPr dirty="0" lang="de-DE" sz="900">
                      <a:latin panose="020B0002030500000203" typeface="BundesSans Regular"/>
                    </a:rPr>
                    <a:t>Feb</a:t>
                  </a:r>
                </a:p>
              </p:txBody>
            </p:sp>
            <p:sp>
              <p:nvSpPr>
                <p:cNvPr id="39" name="Freihandform 38"/>
                <p:cNvSpPr/>
                <p:nvPr/>
              </p:nvSpPr>
              <p:spPr>
                <a:xfrm>
                  <a:off x="1938640" y="2165160"/>
                  <a:ext cx="333820" cy="144641"/>
                </a:xfrm>
                <a:custGeom>
                  <a:avLst/>
                  <a:gdLst>
                    <a:gd fmla="*/ 0 w 370023" name="connsiteX0"/>
                    <a:gd fmla="*/ 21600 h 216000" name="connsiteY0"/>
                    <a:gd fmla="*/ 21600 w 370023" name="connsiteX1"/>
                    <a:gd fmla="*/ 0 h 216000" name="connsiteY1"/>
                    <a:gd fmla="*/ 348423 w 370023" name="connsiteX2"/>
                    <a:gd fmla="*/ 0 h 216000" name="connsiteY2"/>
                    <a:gd fmla="*/ 370023 w 370023" name="connsiteX3"/>
                    <a:gd fmla="*/ 21600 h 216000" name="connsiteY3"/>
                    <a:gd fmla="*/ 370023 w 370023" name="connsiteX4"/>
                    <a:gd fmla="*/ 194400 h 216000" name="connsiteY4"/>
                    <a:gd fmla="*/ 348423 w 370023" name="connsiteX5"/>
                    <a:gd fmla="*/ 216000 h 216000" name="connsiteY5"/>
                    <a:gd fmla="*/ 21600 w 370023" name="connsiteX6"/>
                    <a:gd fmla="*/ 216000 h 216000" name="connsiteY6"/>
                    <a:gd fmla="*/ 0 w 370023" name="connsiteX7"/>
                    <a:gd fmla="*/ 194400 h 216000" name="connsiteY7"/>
                    <a:gd fmla="*/ 0 w 370023" name="connsiteX8"/>
                    <a:gd fmla="*/ 21600 h 216000" name="connsiteY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b="b" l="l" r="r" t="t"/>
                  <a:pathLst>
                    <a:path h="216000" w="370023">
                      <a:moveTo>
                        <a:pt x="0" y="21600"/>
                      </a:moveTo>
                      <a:cubicBezTo>
                        <a:pt x="0" y="9671"/>
                        <a:pt x="9671" y="0"/>
                        <a:pt x="21600" y="0"/>
                      </a:cubicBezTo>
                      <a:lnTo>
                        <a:pt x="348423" y="0"/>
                      </a:lnTo>
                      <a:cubicBezTo>
                        <a:pt x="360352" y="0"/>
                        <a:pt x="370023" y="9671"/>
                        <a:pt x="370023" y="21600"/>
                      </a:cubicBezTo>
                      <a:lnTo>
                        <a:pt x="370023" y="194400"/>
                      </a:lnTo>
                      <a:cubicBezTo>
                        <a:pt x="370023" y="206329"/>
                        <a:pt x="360352" y="216000"/>
                        <a:pt x="348423" y="216000"/>
                      </a:cubicBezTo>
                      <a:lnTo>
                        <a:pt x="21600" y="216000"/>
                      </a:lnTo>
                      <a:cubicBezTo>
                        <a:pt x="9671" y="216000"/>
                        <a:pt x="0" y="206329"/>
                        <a:pt x="0" y="194400"/>
                      </a:cubicBezTo>
                      <a:lnTo>
                        <a:pt x="0" y="21600"/>
                      </a:lnTo>
                      <a:close/>
                    </a:path>
                  </a:pathLst>
                </a:custGeom>
                <a:solidFill>
                  <a:schemeClr val="bg1">
                    <a:lumMod val="5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t" anchorCtr="0" bIns="91050" lIns="35560" numCol="1" rIns="35560" spcCol="1270" spcFirstLastPara="0" tIns="35560" vert="horz" wrap="square">
                  <a:noAutofit/>
                </a:bodyPr>
                <a:lstStyle/>
                <a:p>
                  <a:pPr algn="l" defTabSz="222250" lvl="0">
                    <a:lnSpc>
                      <a:spcPct val="90000"/>
                    </a:lnSpc>
                    <a:spcBef>
                      <a:spcPct val="0"/>
                    </a:spcBef>
                    <a:spcAft>
                      <a:spcPct val="35000"/>
                    </a:spcAft>
                  </a:pPr>
                  <a:r>
                    <a:rPr dirty="0" kern="1200" lang="de-DE" sz="900">
                      <a:latin panose="020B0002030500000203" typeface="BundesSans Regular"/>
                    </a:rPr>
                    <a:t>März</a:t>
                  </a:r>
                </a:p>
              </p:txBody>
            </p:sp>
            <p:sp>
              <p:nvSpPr>
                <p:cNvPr id="40" name="Freihandform 39"/>
                <p:cNvSpPr/>
                <p:nvPr/>
              </p:nvSpPr>
              <p:spPr>
                <a:xfrm>
                  <a:off x="2316980" y="2165160"/>
                  <a:ext cx="333820" cy="144641"/>
                </a:xfrm>
                <a:custGeom>
                  <a:avLst/>
                  <a:gdLst>
                    <a:gd fmla="*/ 0 w 370023" name="connsiteX0"/>
                    <a:gd fmla="*/ 21600 h 216000" name="connsiteY0"/>
                    <a:gd fmla="*/ 21600 w 370023" name="connsiteX1"/>
                    <a:gd fmla="*/ 0 h 216000" name="connsiteY1"/>
                    <a:gd fmla="*/ 348423 w 370023" name="connsiteX2"/>
                    <a:gd fmla="*/ 0 h 216000" name="connsiteY2"/>
                    <a:gd fmla="*/ 370023 w 370023" name="connsiteX3"/>
                    <a:gd fmla="*/ 21600 h 216000" name="connsiteY3"/>
                    <a:gd fmla="*/ 370023 w 370023" name="connsiteX4"/>
                    <a:gd fmla="*/ 194400 h 216000" name="connsiteY4"/>
                    <a:gd fmla="*/ 348423 w 370023" name="connsiteX5"/>
                    <a:gd fmla="*/ 216000 h 216000" name="connsiteY5"/>
                    <a:gd fmla="*/ 21600 w 370023" name="connsiteX6"/>
                    <a:gd fmla="*/ 216000 h 216000" name="connsiteY6"/>
                    <a:gd fmla="*/ 0 w 370023" name="connsiteX7"/>
                    <a:gd fmla="*/ 194400 h 216000" name="connsiteY7"/>
                    <a:gd fmla="*/ 0 w 370023" name="connsiteX8"/>
                    <a:gd fmla="*/ 21600 h 216000" name="connsiteY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b="b" l="l" r="r" t="t"/>
                  <a:pathLst>
                    <a:path h="216000" w="370023">
                      <a:moveTo>
                        <a:pt x="0" y="21600"/>
                      </a:moveTo>
                      <a:cubicBezTo>
                        <a:pt x="0" y="9671"/>
                        <a:pt x="9671" y="0"/>
                        <a:pt x="21600" y="0"/>
                      </a:cubicBezTo>
                      <a:lnTo>
                        <a:pt x="348423" y="0"/>
                      </a:lnTo>
                      <a:cubicBezTo>
                        <a:pt x="360352" y="0"/>
                        <a:pt x="370023" y="9671"/>
                        <a:pt x="370023" y="21600"/>
                      </a:cubicBezTo>
                      <a:lnTo>
                        <a:pt x="370023" y="194400"/>
                      </a:lnTo>
                      <a:cubicBezTo>
                        <a:pt x="370023" y="206329"/>
                        <a:pt x="360352" y="216000"/>
                        <a:pt x="348423" y="216000"/>
                      </a:cubicBezTo>
                      <a:lnTo>
                        <a:pt x="21600" y="216000"/>
                      </a:lnTo>
                      <a:cubicBezTo>
                        <a:pt x="9671" y="216000"/>
                        <a:pt x="0" y="206329"/>
                        <a:pt x="0" y="194400"/>
                      </a:cubicBezTo>
                      <a:lnTo>
                        <a:pt x="0" y="21600"/>
                      </a:lnTo>
                      <a:close/>
                    </a:path>
                  </a:pathLst>
                </a:custGeom>
                <a:solidFill>
                  <a:schemeClr val="bg1">
                    <a:lumMod val="5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t" anchorCtr="0" bIns="91050" lIns="35560" numCol="1" rIns="35560" spcCol="1270" spcFirstLastPara="0" tIns="35560" vert="horz" wrap="square">
                  <a:noAutofit/>
                </a:bodyPr>
                <a:lstStyle/>
                <a:p>
                  <a:pPr defTabSz="222250">
                    <a:lnSpc>
                      <a:spcPct val="90000"/>
                    </a:lnSpc>
                    <a:spcBef>
                      <a:spcPct val="0"/>
                    </a:spcBef>
                    <a:spcAft>
                      <a:spcPct val="35000"/>
                    </a:spcAft>
                  </a:pPr>
                  <a:r>
                    <a:rPr dirty="0" lang="de-DE" sz="900">
                      <a:latin panose="020B0002030500000203" typeface="BundesSans Regular"/>
                    </a:rPr>
                    <a:t>Apr</a:t>
                  </a:r>
                </a:p>
              </p:txBody>
            </p:sp>
            <p:sp>
              <p:nvSpPr>
                <p:cNvPr id="41" name="Freihandform 40"/>
                <p:cNvSpPr/>
                <p:nvPr/>
              </p:nvSpPr>
              <p:spPr>
                <a:xfrm>
                  <a:off x="2765838" y="2116946"/>
                  <a:ext cx="515903" cy="241069"/>
                </a:xfrm>
                <a:custGeom>
                  <a:avLst/>
                  <a:gdLst>
                    <a:gd fmla="*/ 0 w 370023" name="connsiteX0"/>
                    <a:gd fmla="*/ 21600 h 216000" name="connsiteY0"/>
                    <a:gd fmla="*/ 21600 w 370023" name="connsiteX1"/>
                    <a:gd fmla="*/ 0 h 216000" name="connsiteY1"/>
                    <a:gd fmla="*/ 348423 w 370023" name="connsiteX2"/>
                    <a:gd fmla="*/ 0 h 216000" name="connsiteY2"/>
                    <a:gd fmla="*/ 370023 w 370023" name="connsiteX3"/>
                    <a:gd fmla="*/ 21600 h 216000" name="connsiteY3"/>
                    <a:gd fmla="*/ 370023 w 370023" name="connsiteX4"/>
                    <a:gd fmla="*/ 194400 h 216000" name="connsiteY4"/>
                    <a:gd fmla="*/ 348423 w 370023" name="connsiteX5"/>
                    <a:gd fmla="*/ 216000 h 216000" name="connsiteY5"/>
                    <a:gd fmla="*/ 21600 w 370023" name="connsiteX6"/>
                    <a:gd fmla="*/ 216000 h 216000" name="connsiteY6"/>
                    <a:gd fmla="*/ 0 w 370023" name="connsiteX7"/>
                    <a:gd fmla="*/ 194400 h 216000" name="connsiteY7"/>
                    <a:gd fmla="*/ 0 w 370023" name="connsiteX8"/>
                    <a:gd fmla="*/ 21600 h 216000" name="connsiteY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b="b" l="l" r="r" t="t"/>
                  <a:pathLst>
                    <a:path h="216000" w="370023">
                      <a:moveTo>
                        <a:pt x="0" y="21600"/>
                      </a:moveTo>
                      <a:cubicBezTo>
                        <a:pt x="0" y="9671"/>
                        <a:pt x="9671" y="0"/>
                        <a:pt x="21600" y="0"/>
                      </a:cubicBezTo>
                      <a:lnTo>
                        <a:pt x="348423" y="0"/>
                      </a:lnTo>
                      <a:cubicBezTo>
                        <a:pt x="360352" y="0"/>
                        <a:pt x="370023" y="9671"/>
                        <a:pt x="370023" y="21600"/>
                      </a:cubicBezTo>
                      <a:lnTo>
                        <a:pt x="370023" y="194400"/>
                      </a:lnTo>
                      <a:cubicBezTo>
                        <a:pt x="370023" y="206329"/>
                        <a:pt x="360352" y="216000"/>
                        <a:pt x="348423" y="216000"/>
                      </a:cubicBezTo>
                      <a:lnTo>
                        <a:pt x="21600" y="216000"/>
                      </a:lnTo>
                      <a:cubicBezTo>
                        <a:pt x="9671" y="216000"/>
                        <a:pt x="0" y="206329"/>
                        <a:pt x="0" y="194400"/>
                      </a:cubicBezTo>
                      <a:lnTo>
                        <a:pt x="0" y="21600"/>
                      </a:ln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t" anchorCtr="0" bIns="91050" lIns="35560" numCol="1" rIns="35560" spcCol="1270" spcFirstLastPara="0" tIns="35560" vert="horz" wrap="square">
                  <a:noAutofit/>
                </a:bodyPr>
                <a:lstStyle/>
                <a:p>
                  <a:pPr algn="l" defTabSz="222250" lvl="0">
                    <a:lnSpc>
                      <a:spcPct val="90000"/>
                    </a:lnSpc>
                    <a:spcBef>
                      <a:spcPct val="0"/>
                    </a:spcBef>
                    <a:spcAft>
                      <a:spcPct val="35000"/>
                    </a:spcAft>
                  </a:pPr>
                  <a:r>
                    <a:rPr dirty="0" kern="1200" lang="de-DE" sz="1000">
                      <a:latin panose="020B0002030500000203" typeface="BundesSans Regular"/>
                    </a:rPr>
                    <a:t>Mai</a:t>
                  </a:r>
                </a:p>
              </p:txBody>
            </p:sp>
            <p:sp>
              <p:nvSpPr>
                <p:cNvPr id="42" name="Freihandform 41"/>
                <p:cNvSpPr/>
                <p:nvPr/>
              </p:nvSpPr>
              <p:spPr>
                <a:xfrm>
                  <a:off x="3394754" y="2104893"/>
                  <a:ext cx="515903" cy="265175"/>
                </a:xfrm>
                <a:custGeom>
                  <a:avLst/>
                  <a:gdLst>
                    <a:gd fmla="*/ 0 w 370023" name="connsiteX0"/>
                    <a:gd fmla="*/ 21600 h 216000" name="connsiteY0"/>
                    <a:gd fmla="*/ 21600 w 370023" name="connsiteX1"/>
                    <a:gd fmla="*/ 0 h 216000" name="connsiteY1"/>
                    <a:gd fmla="*/ 348423 w 370023" name="connsiteX2"/>
                    <a:gd fmla="*/ 0 h 216000" name="connsiteY2"/>
                    <a:gd fmla="*/ 370023 w 370023" name="connsiteX3"/>
                    <a:gd fmla="*/ 21600 h 216000" name="connsiteY3"/>
                    <a:gd fmla="*/ 370023 w 370023" name="connsiteX4"/>
                    <a:gd fmla="*/ 194400 h 216000" name="connsiteY4"/>
                    <a:gd fmla="*/ 348423 w 370023" name="connsiteX5"/>
                    <a:gd fmla="*/ 216000 h 216000" name="connsiteY5"/>
                    <a:gd fmla="*/ 21600 w 370023" name="connsiteX6"/>
                    <a:gd fmla="*/ 216000 h 216000" name="connsiteY6"/>
                    <a:gd fmla="*/ 0 w 370023" name="connsiteX7"/>
                    <a:gd fmla="*/ 194400 h 216000" name="connsiteY7"/>
                    <a:gd fmla="*/ 0 w 370023" name="connsiteX8"/>
                    <a:gd fmla="*/ 21600 h 216000" name="connsiteY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b="b" l="l" r="r" t="t"/>
                  <a:pathLst>
                    <a:path h="216000" w="370023">
                      <a:moveTo>
                        <a:pt x="0" y="21600"/>
                      </a:moveTo>
                      <a:cubicBezTo>
                        <a:pt x="0" y="9671"/>
                        <a:pt x="9671" y="0"/>
                        <a:pt x="21600" y="0"/>
                      </a:cubicBezTo>
                      <a:lnTo>
                        <a:pt x="348423" y="0"/>
                      </a:lnTo>
                      <a:cubicBezTo>
                        <a:pt x="360352" y="0"/>
                        <a:pt x="370023" y="9671"/>
                        <a:pt x="370023" y="21600"/>
                      </a:cubicBezTo>
                      <a:lnTo>
                        <a:pt x="370023" y="194400"/>
                      </a:lnTo>
                      <a:cubicBezTo>
                        <a:pt x="370023" y="206329"/>
                        <a:pt x="360352" y="216000"/>
                        <a:pt x="348423" y="216000"/>
                      </a:cubicBezTo>
                      <a:lnTo>
                        <a:pt x="21600" y="216000"/>
                      </a:lnTo>
                      <a:cubicBezTo>
                        <a:pt x="9671" y="216000"/>
                        <a:pt x="0" y="206329"/>
                        <a:pt x="0" y="194400"/>
                      </a:cubicBezTo>
                      <a:lnTo>
                        <a:pt x="0" y="21600"/>
                      </a:ln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t" anchorCtr="0" bIns="91050" lIns="35560" numCol="1" rIns="35560" spcCol="1270" spcFirstLastPara="0" tIns="35560" vert="horz" wrap="square">
                  <a:noAutofit/>
                </a:bodyPr>
                <a:lstStyle/>
                <a:p>
                  <a:pPr defTabSz="222250">
                    <a:lnSpc>
                      <a:spcPct val="90000"/>
                    </a:lnSpc>
                    <a:spcBef>
                      <a:spcPct val="0"/>
                    </a:spcBef>
                    <a:spcAft>
                      <a:spcPct val="35000"/>
                    </a:spcAft>
                  </a:pPr>
                  <a:r>
                    <a:rPr dirty="0" lang="de-DE" sz="1000">
                      <a:latin panose="020B0002030500000203" typeface="BundesSans Regular"/>
                    </a:rPr>
                    <a:t>Jun</a:t>
                  </a:r>
                </a:p>
              </p:txBody>
            </p:sp>
            <p:sp>
              <p:nvSpPr>
                <p:cNvPr id="43" name="Freihandform 42"/>
                <p:cNvSpPr/>
                <p:nvPr/>
              </p:nvSpPr>
              <p:spPr>
                <a:xfrm>
                  <a:off x="4028516" y="2165160"/>
                  <a:ext cx="333820" cy="144641"/>
                </a:xfrm>
                <a:custGeom>
                  <a:avLst/>
                  <a:gdLst>
                    <a:gd fmla="*/ 0 w 370023" name="connsiteX0"/>
                    <a:gd fmla="*/ 21600 h 216000" name="connsiteY0"/>
                    <a:gd fmla="*/ 21600 w 370023" name="connsiteX1"/>
                    <a:gd fmla="*/ 0 h 216000" name="connsiteY1"/>
                    <a:gd fmla="*/ 348423 w 370023" name="connsiteX2"/>
                    <a:gd fmla="*/ 0 h 216000" name="connsiteY2"/>
                    <a:gd fmla="*/ 370023 w 370023" name="connsiteX3"/>
                    <a:gd fmla="*/ 21600 h 216000" name="connsiteY3"/>
                    <a:gd fmla="*/ 370023 w 370023" name="connsiteX4"/>
                    <a:gd fmla="*/ 194400 h 216000" name="connsiteY4"/>
                    <a:gd fmla="*/ 348423 w 370023" name="connsiteX5"/>
                    <a:gd fmla="*/ 216000 h 216000" name="connsiteY5"/>
                    <a:gd fmla="*/ 21600 w 370023" name="connsiteX6"/>
                    <a:gd fmla="*/ 216000 h 216000" name="connsiteY6"/>
                    <a:gd fmla="*/ 0 w 370023" name="connsiteX7"/>
                    <a:gd fmla="*/ 194400 h 216000" name="connsiteY7"/>
                    <a:gd fmla="*/ 0 w 370023" name="connsiteX8"/>
                    <a:gd fmla="*/ 21600 h 216000" name="connsiteY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b="b" l="l" r="r" t="t"/>
                  <a:pathLst>
                    <a:path h="216000" w="370023">
                      <a:moveTo>
                        <a:pt x="0" y="21600"/>
                      </a:moveTo>
                      <a:cubicBezTo>
                        <a:pt x="0" y="9671"/>
                        <a:pt x="9671" y="0"/>
                        <a:pt x="21600" y="0"/>
                      </a:cubicBezTo>
                      <a:lnTo>
                        <a:pt x="348423" y="0"/>
                      </a:lnTo>
                      <a:cubicBezTo>
                        <a:pt x="360352" y="0"/>
                        <a:pt x="370023" y="9671"/>
                        <a:pt x="370023" y="21600"/>
                      </a:cubicBezTo>
                      <a:lnTo>
                        <a:pt x="370023" y="194400"/>
                      </a:lnTo>
                      <a:cubicBezTo>
                        <a:pt x="370023" y="206329"/>
                        <a:pt x="360352" y="216000"/>
                        <a:pt x="348423" y="216000"/>
                      </a:cubicBezTo>
                      <a:lnTo>
                        <a:pt x="21600" y="216000"/>
                      </a:lnTo>
                      <a:cubicBezTo>
                        <a:pt x="9671" y="216000"/>
                        <a:pt x="0" y="206329"/>
                        <a:pt x="0" y="194400"/>
                      </a:cubicBezTo>
                      <a:lnTo>
                        <a:pt x="0" y="21600"/>
                      </a:lnTo>
                      <a:close/>
                    </a:path>
                  </a:pathLst>
                </a:custGeom>
                <a:solidFill>
                  <a:schemeClr val="bg1">
                    <a:lumMod val="5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t" anchorCtr="0" bIns="91050" lIns="35560" numCol="1" rIns="35560" spcCol="1270" spcFirstLastPara="0" tIns="35560" vert="horz" wrap="square">
                  <a:noAutofit/>
                </a:bodyPr>
                <a:lstStyle/>
                <a:p>
                  <a:pPr algn="l" defTabSz="222250" lvl="0">
                    <a:lnSpc>
                      <a:spcPct val="90000"/>
                    </a:lnSpc>
                    <a:spcBef>
                      <a:spcPct val="0"/>
                    </a:spcBef>
                    <a:spcAft>
                      <a:spcPct val="35000"/>
                    </a:spcAft>
                  </a:pPr>
                  <a:r>
                    <a:rPr dirty="0" kern="1200" lang="de-DE" sz="900">
                      <a:latin panose="020B0002030500000203" typeface="BundesSans Regular"/>
                    </a:rPr>
                    <a:t>Jul</a:t>
                  </a:r>
                </a:p>
              </p:txBody>
            </p:sp>
            <p:sp>
              <p:nvSpPr>
                <p:cNvPr id="44" name="Freihandform 43"/>
                <p:cNvSpPr/>
                <p:nvPr/>
              </p:nvSpPr>
              <p:spPr>
                <a:xfrm>
                  <a:off x="4410385" y="2165160"/>
                  <a:ext cx="333820" cy="144641"/>
                </a:xfrm>
                <a:custGeom>
                  <a:avLst/>
                  <a:gdLst>
                    <a:gd fmla="*/ 0 w 370023" name="connsiteX0"/>
                    <a:gd fmla="*/ 21600 h 216000" name="connsiteY0"/>
                    <a:gd fmla="*/ 21600 w 370023" name="connsiteX1"/>
                    <a:gd fmla="*/ 0 h 216000" name="connsiteY1"/>
                    <a:gd fmla="*/ 348423 w 370023" name="connsiteX2"/>
                    <a:gd fmla="*/ 0 h 216000" name="connsiteY2"/>
                    <a:gd fmla="*/ 370023 w 370023" name="connsiteX3"/>
                    <a:gd fmla="*/ 21600 h 216000" name="connsiteY3"/>
                    <a:gd fmla="*/ 370023 w 370023" name="connsiteX4"/>
                    <a:gd fmla="*/ 194400 h 216000" name="connsiteY4"/>
                    <a:gd fmla="*/ 348423 w 370023" name="connsiteX5"/>
                    <a:gd fmla="*/ 216000 h 216000" name="connsiteY5"/>
                    <a:gd fmla="*/ 21600 w 370023" name="connsiteX6"/>
                    <a:gd fmla="*/ 216000 h 216000" name="connsiteY6"/>
                    <a:gd fmla="*/ 0 w 370023" name="connsiteX7"/>
                    <a:gd fmla="*/ 194400 h 216000" name="connsiteY7"/>
                    <a:gd fmla="*/ 0 w 370023" name="connsiteX8"/>
                    <a:gd fmla="*/ 21600 h 216000" name="connsiteY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b="b" l="l" r="r" t="t"/>
                  <a:pathLst>
                    <a:path h="216000" w="370023">
                      <a:moveTo>
                        <a:pt x="0" y="21600"/>
                      </a:moveTo>
                      <a:cubicBezTo>
                        <a:pt x="0" y="9671"/>
                        <a:pt x="9671" y="0"/>
                        <a:pt x="21600" y="0"/>
                      </a:cubicBezTo>
                      <a:lnTo>
                        <a:pt x="348423" y="0"/>
                      </a:lnTo>
                      <a:cubicBezTo>
                        <a:pt x="360352" y="0"/>
                        <a:pt x="370023" y="9671"/>
                        <a:pt x="370023" y="21600"/>
                      </a:cubicBezTo>
                      <a:lnTo>
                        <a:pt x="370023" y="194400"/>
                      </a:lnTo>
                      <a:cubicBezTo>
                        <a:pt x="370023" y="206329"/>
                        <a:pt x="360352" y="216000"/>
                        <a:pt x="348423" y="216000"/>
                      </a:cubicBezTo>
                      <a:lnTo>
                        <a:pt x="21600" y="216000"/>
                      </a:lnTo>
                      <a:cubicBezTo>
                        <a:pt x="9671" y="216000"/>
                        <a:pt x="0" y="206329"/>
                        <a:pt x="0" y="194400"/>
                      </a:cubicBezTo>
                      <a:lnTo>
                        <a:pt x="0" y="21600"/>
                      </a:lnTo>
                      <a:close/>
                    </a:path>
                  </a:pathLst>
                </a:custGeom>
                <a:solidFill>
                  <a:schemeClr val="bg1">
                    <a:lumMod val="5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t" anchorCtr="0" bIns="91050" lIns="35560" numCol="1" rIns="35560" spcCol="1270" spcFirstLastPara="0" tIns="35560" vert="horz" wrap="square">
                  <a:noAutofit/>
                </a:bodyPr>
                <a:lstStyle/>
                <a:p>
                  <a:pPr algn="l" defTabSz="222250" lvl="0">
                    <a:lnSpc>
                      <a:spcPct val="90000"/>
                    </a:lnSpc>
                    <a:spcBef>
                      <a:spcPct val="0"/>
                    </a:spcBef>
                    <a:spcAft>
                      <a:spcPct val="35000"/>
                    </a:spcAft>
                  </a:pPr>
                  <a:r>
                    <a:rPr dirty="0" kern="1200" lang="de-DE" sz="900">
                      <a:latin panose="020B0002030500000203" typeface="BundesSans Regular"/>
                    </a:rPr>
                    <a:t>Aug</a:t>
                  </a:r>
                </a:p>
              </p:txBody>
            </p:sp>
            <p:sp>
              <p:nvSpPr>
                <p:cNvPr id="45" name="Freihandform 44"/>
                <p:cNvSpPr/>
                <p:nvPr/>
              </p:nvSpPr>
              <p:spPr>
                <a:xfrm>
                  <a:off x="4793979" y="2165160"/>
                  <a:ext cx="333820" cy="144641"/>
                </a:xfrm>
                <a:custGeom>
                  <a:avLst/>
                  <a:gdLst>
                    <a:gd fmla="*/ 0 w 370023" name="connsiteX0"/>
                    <a:gd fmla="*/ 21600 h 216000" name="connsiteY0"/>
                    <a:gd fmla="*/ 21600 w 370023" name="connsiteX1"/>
                    <a:gd fmla="*/ 0 h 216000" name="connsiteY1"/>
                    <a:gd fmla="*/ 348423 w 370023" name="connsiteX2"/>
                    <a:gd fmla="*/ 0 h 216000" name="connsiteY2"/>
                    <a:gd fmla="*/ 370023 w 370023" name="connsiteX3"/>
                    <a:gd fmla="*/ 21600 h 216000" name="connsiteY3"/>
                    <a:gd fmla="*/ 370023 w 370023" name="connsiteX4"/>
                    <a:gd fmla="*/ 194400 h 216000" name="connsiteY4"/>
                    <a:gd fmla="*/ 348423 w 370023" name="connsiteX5"/>
                    <a:gd fmla="*/ 216000 h 216000" name="connsiteY5"/>
                    <a:gd fmla="*/ 21600 w 370023" name="connsiteX6"/>
                    <a:gd fmla="*/ 216000 h 216000" name="connsiteY6"/>
                    <a:gd fmla="*/ 0 w 370023" name="connsiteX7"/>
                    <a:gd fmla="*/ 194400 h 216000" name="connsiteY7"/>
                    <a:gd fmla="*/ 0 w 370023" name="connsiteX8"/>
                    <a:gd fmla="*/ 21600 h 216000" name="connsiteY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b="b" l="l" r="r" t="t"/>
                  <a:pathLst>
                    <a:path h="216000" w="370023">
                      <a:moveTo>
                        <a:pt x="0" y="21600"/>
                      </a:moveTo>
                      <a:cubicBezTo>
                        <a:pt x="0" y="9671"/>
                        <a:pt x="9671" y="0"/>
                        <a:pt x="21600" y="0"/>
                      </a:cubicBezTo>
                      <a:lnTo>
                        <a:pt x="348423" y="0"/>
                      </a:lnTo>
                      <a:cubicBezTo>
                        <a:pt x="360352" y="0"/>
                        <a:pt x="370023" y="9671"/>
                        <a:pt x="370023" y="21600"/>
                      </a:cubicBezTo>
                      <a:lnTo>
                        <a:pt x="370023" y="194400"/>
                      </a:lnTo>
                      <a:cubicBezTo>
                        <a:pt x="370023" y="206329"/>
                        <a:pt x="360352" y="216000"/>
                        <a:pt x="348423" y="216000"/>
                      </a:cubicBezTo>
                      <a:lnTo>
                        <a:pt x="21600" y="216000"/>
                      </a:lnTo>
                      <a:cubicBezTo>
                        <a:pt x="9671" y="216000"/>
                        <a:pt x="0" y="206329"/>
                        <a:pt x="0" y="194400"/>
                      </a:cubicBezTo>
                      <a:lnTo>
                        <a:pt x="0" y="21600"/>
                      </a:lnTo>
                      <a:close/>
                    </a:path>
                  </a:pathLst>
                </a:custGeom>
                <a:solidFill>
                  <a:schemeClr val="bg1">
                    <a:lumMod val="5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t" anchorCtr="0" bIns="91050" lIns="35560" numCol="1" rIns="35560" spcCol="1270" spcFirstLastPara="0" tIns="35560" vert="horz" wrap="square">
                  <a:noAutofit/>
                </a:bodyPr>
                <a:lstStyle/>
                <a:p>
                  <a:pPr algn="l" defTabSz="222250" lvl="0">
                    <a:lnSpc>
                      <a:spcPct val="90000"/>
                    </a:lnSpc>
                    <a:spcBef>
                      <a:spcPct val="0"/>
                    </a:spcBef>
                    <a:spcAft>
                      <a:spcPct val="35000"/>
                    </a:spcAft>
                  </a:pPr>
                  <a:r>
                    <a:rPr dirty="0" kern="1200" lang="de-DE" sz="900">
                      <a:latin panose="020B0002030500000203" typeface="BundesSans Regular"/>
                    </a:rPr>
                    <a:t>Sept</a:t>
                  </a:r>
                </a:p>
              </p:txBody>
            </p:sp>
            <p:sp>
              <p:nvSpPr>
                <p:cNvPr id="46" name="Freihandform 45"/>
                <p:cNvSpPr/>
                <p:nvPr/>
              </p:nvSpPr>
              <p:spPr>
                <a:xfrm>
                  <a:off x="5246027" y="2116946"/>
                  <a:ext cx="515903" cy="241069"/>
                </a:xfrm>
                <a:custGeom>
                  <a:avLst/>
                  <a:gdLst>
                    <a:gd fmla="*/ 0 w 370023" name="connsiteX0"/>
                    <a:gd fmla="*/ 21600 h 216000" name="connsiteY0"/>
                    <a:gd fmla="*/ 21600 w 370023" name="connsiteX1"/>
                    <a:gd fmla="*/ 0 h 216000" name="connsiteY1"/>
                    <a:gd fmla="*/ 348423 w 370023" name="connsiteX2"/>
                    <a:gd fmla="*/ 0 h 216000" name="connsiteY2"/>
                    <a:gd fmla="*/ 370023 w 370023" name="connsiteX3"/>
                    <a:gd fmla="*/ 21600 h 216000" name="connsiteY3"/>
                    <a:gd fmla="*/ 370023 w 370023" name="connsiteX4"/>
                    <a:gd fmla="*/ 194400 h 216000" name="connsiteY4"/>
                    <a:gd fmla="*/ 348423 w 370023" name="connsiteX5"/>
                    <a:gd fmla="*/ 216000 h 216000" name="connsiteY5"/>
                    <a:gd fmla="*/ 21600 w 370023" name="connsiteX6"/>
                    <a:gd fmla="*/ 216000 h 216000" name="connsiteY6"/>
                    <a:gd fmla="*/ 0 w 370023" name="connsiteX7"/>
                    <a:gd fmla="*/ 194400 h 216000" name="connsiteY7"/>
                    <a:gd fmla="*/ 0 w 370023" name="connsiteX8"/>
                    <a:gd fmla="*/ 21600 h 216000" name="connsiteY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b="b" l="l" r="r" t="t"/>
                  <a:pathLst>
                    <a:path h="216000" w="370023">
                      <a:moveTo>
                        <a:pt x="0" y="21600"/>
                      </a:moveTo>
                      <a:cubicBezTo>
                        <a:pt x="0" y="9671"/>
                        <a:pt x="9671" y="0"/>
                        <a:pt x="21600" y="0"/>
                      </a:cubicBezTo>
                      <a:lnTo>
                        <a:pt x="348423" y="0"/>
                      </a:lnTo>
                      <a:cubicBezTo>
                        <a:pt x="360352" y="0"/>
                        <a:pt x="370023" y="9671"/>
                        <a:pt x="370023" y="21600"/>
                      </a:cubicBezTo>
                      <a:lnTo>
                        <a:pt x="370023" y="194400"/>
                      </a:lnTo>
                      <a:cubicBezTo>
                        <a:pt x="370023" y="206329"/>
                        <a:pt x="360352" y="216000"/>
                        <a:pt x="348423" y="216000"/>
                      </a:cubicBezTo>
                      <a:lnTo>
                        <a:pt x="21600" y="216000"/>
                      </a:lnTo>
                      <a:cubicBezTo>
                        <a:pt x="9671" y="216000"/>
                        <a:pt x="0" y="206329"/>
                        <a:pt x="0" y="194400"/>
                      </a:cubicBezTo>
                      <a:lnTo>
                        <a:pt x="0" y="21600"/>
                      </a:lnTo>
                      <a:close/>
                    </a:path>
                  </a:pathLst>
                </a:custGeom>
                <a:solidFill>
                  <a:schemeClr val="accent6">
                    <a:lumMod val="5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t" anchorCtr="0" bIns="91050" lIns="35560" numCol="1" rIns="35560" spcCol="1270" spcFirstLastPara="0" tIns="35560" vert="horz" wrap="square">
                  <a:noAutofit/>
                </a:bodyPr>
                <a:lstStyle/>
                <a:p>
                  <a:pPr algn="l" defTabSz="222250" lvl="0">
                    <a:lnSpc>
                      <a:spcPct val="90000"/>
                    </a:lnSpc>
                    <a:spcBef>
                      <a:spcPct val="0"/>
                    </a:spcBef>
                    <a:spcAft>
                      <a:spcPct val="35000"/>
                    </a:spcAft>
                  </a:pPr>
                  <a:r>
                    <a:rPr dirty="0" kern="1200" lang="de-DE" sz="1000">
                      <a:latin panose="020B0002030500000203" typeface="BundesSans Regular"/>
                    </a:rPr>
                    <a:t>Okt</a:t>
                  </a:r>
                </a:p>
              </p:txBody>
            </p:sp>
            <p:sp>
              <p:nvSpPr>
                <p:cNvPr id="47" name="Freihandform 46"/>
                <p:cNvSpPr/>
                <p:nvPr/>
              </p:nvSpPr>
              <p:spPr>
                <a:xfrm>
                  <a:off x="5874787" y="2165160"/>
                  <a:ext cx="333820" cy="144641"/>
                </a:xfrm>
                <a:custGeom>
                  <a:avLst/>
                  <a:gdLst>
                    <a:gd fmla="*/ 0 w 370023" name="connsiteX0"/>
                    <a:gd fmla="*/ 21600 h 216000" name="connsiteY0"/>
                    <a:gd fmla="*/ 21600 w 370023" name="connsiteX1"/>
                    <a:gd fmla="*/ 0 h 216000" name="connsiteY1"/>
                    <a:gd fmla="*/ 348423 w 370023" name="connsiteX2"/>
                    <a:gd fmla="*/ 0 h 216000" name="connsiteY2"/>
                    <a:gd fmla="*/ 370023 w 370023" name="connsiteX3"/>
                    <a:gd fmla="*/ 21600 h 216000" name="connsiteY3"/>
                    <a:gd fmla="*/ 370023 w 370023" name="connsiteX4"/>
                    <a:gd fmla="*/ 194400 h 216000" name="connsiteY4"/>
                    <a:gd fmla="*/ 348423 w 370023" name="connsiteX5"/>
                    <a:gd fmla="*/ 216000 h 216000" name="connsiteY5"/>
                    <a:gd fmla="*/ 21600 w 370023" name="connsiteX6"/>
                    <a:gd fmla="*/ 216000 h 216000" name="connsiteY6"/>
                    <a:gd fmla="*/ 0 w 370023" name="connsiteX7"/>
                    <a:gd fmla="*/ 194400 h 216000" name="connsiteY7"/>
                    <a:gd fmla="*/ 0 w 370023" name="connsiteX8"/>
                    <a:gd fmla="*/ 21600 h 216000" name="connsiteY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b="b" l="l" r="r" t="t"/>
                  <a:pathLst>
                    <a:path h="216000" w="370023">
                      <a:moveTo>
                        <a:pt x="0" y="21600"/>
                      </a:moveTo>
                      <a:cubicBezTo>
                        <a:pt x="0" y="9671"/>
                        <a:pt x="9671" y="0"/>
                        <a:pt x="21600" y="0"/>
                      </a:cubicBezTo>
                      <a:lnTo>
                        <a:pt x="348423" y="0"/>
                      </a:lnTo>
                      <a:cubicBezTo>
                        <a:pt x="360352" y="0"/>
                        <a:pt x="370023" y="9671"/>
                        <a:pt x="370023" y="21600"/>
                      </a:cubicBezTo>
                      <a:lnTo>
                        <a:pt x="370023" y="194400"/>
                      </a:lnTo>
                      <a:cubicBezTo>
                        <a:pt x="370023" y="206329"/>
                        <a:pt x="360352" y="216000"/>
                        <a:pt x="348423" y="216000"/>
                      </a:cubicBezTo>
                      <a:lnTo>
                        <a:pt x="21600" y="216000"/>
                      </a:lnTo>
                      <a:cubicBezTo>
                        <a:pt x="9671" y="216000"/>
                        <a:pt x="0" y="206329"/>
                        <a:pt x="0" y="194400"/>
                      </a:cubicBezTo>
                      <a:lnTo>
                        <a:pt x="0" y="21600"/>
                      </a:lnTo>
                      <a:close/>
                    </a:path>
                  </a:pathLst>
                </a:custGeom>
                <a:solidFill>
                  <a:schemeClr val="bg1">
                    <a:lumMod val="5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t" anchorCtr="0" bIns="91050" lIns="35560" numCol="1" rIns="35560" spcCol="1270" spcFirstLastPara="0" tIns="35560" vert="horz" wrap="square">
                  <a:noAutofit/>
                </a:bodyPr>
                <a:lstStyle/>
                <a:p>
                  <a:pPr algn="l" defTabSz="222250" lvl="0">
                    <a:lnSpc>
                      <a:spcPct val="90000"/>
                    </a:lnSpc>
                    <a:spcBef>
                      <a:spcPct val="0"/>
                    </a:spcBef>
                    <a:spcAft>
                      <a:spcPct val="35000"/>
                    </a:spcAft>
                  </a:pPr>
                  <a:r>
                    <a:rPr dirty="0" kern="1200" lang="de-DE" sz="900">
                      <a:latin panose="020B0002030500000203" typeface="BundesSans Regular"/>
                    </a:rPr>
                    <a:t>Nov</a:t>
                  </a:r>
                </a:p>
              </p:txBody>
            </p:sp>
            <p:sp>
              <p:nvSpPr>
                <p:cNvPr id="48" name="Freihandform 47"/>
                <p:cNvSpPr/>
                <p:nvPr/>
              </p:nvSpPr>
              <p:spPr>
                <a:xfrm>
                  <a:off x="6259743" y="2165160"/>
                  <a:ext cx="333820" cy="144641"/>
                </a:xfrm>
                <a:custGeom>
                  <a:avLst/>
                  <a:gdLst>
                    <a:gd fmla="*/ 0 w 370023" name="connsiteX0"/>
                    <a:gd fmla="*/ 21600 h 216000" name="connsiteY0"/>
                    <a:gd fmla="*/ 21600 w 370023" name="connsiteX1"/>
                    <a:gd fmla="*/ 0 h 216000" name="connsiteY1"/>
                    <a:gd fmla="*/ 348423 w 370023" name="connsiteX2"/>
                    <a:gd fmla="*/ 0 h 216000" name="connsiteY2"/>
                    <a:gd fmla="*/ 370023 w 370023" name="connsiteX3"/>
                    <a:gd fmla="*/ 21600 h 216000" name="connsiteY3"/>
                    <a:gd fmla="*/ 370023 w 370023" name="connsiteX4"/>
                    <a:gd fmla="*/ 194400 h 216000" name="connsiteY4"/>
                    <a:gd fmla="*/ 348423 w 370023" name="connsiteX5"/>
                    <a:gd fmla="*/ 216000 h 216000" name="connsiteY5"/>
                    <a:gd fmla="*/ 21600 w 370023" name="connsiteX6"/>
                    <a:gd fmla="*/ 216000 h 216000" name="connsiteY6"/>
                    <a:gd fmla="*/ 0 w 370023" name="connsiteX7"/>
                    <a:gd fmla="*/ 194400 h 216000" name="connsiteY7"/>
                    <a:gd fmla="*/ 0 w 370023" name="connsiteX8"/>
                    <a:gd fmla="*/ 21600 h 216000" name="connsiteY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b="b" l="l" r="r" t="t"/>
                  <a:pathLst>
                    <a:path h="216000" w="370023">
                      <a:moveTo>
                        <a:pt x="0" y="21600"/>
                      </a:moveTo>
                      <a:cubicBezTo>
                        <a:pt x="0" y="9671"/>
                        <a:pt x="9671" y="0"/>
                        <a:pt x="21600" y="0"/>
                      </a:cubicBezTo>
                      <a:lnTo>
                        <a:pt x="348423" y="0"/>
                      </a:lnTo>
                      <a:cubicBezTo>
                        <a:pt x="360352" y="0"/>
                        <a:pt x="370023" y="9671"/>
                        <a:pt x="370023" y="21600"/>
                      </a:cubicBezTo>
                      <a:lnTo>
                        <a:pt x="370023" y="194400"/>
                      </a:lnTo>
                      <a:cubicBezTo>
                        <a:pt x="370023" y="206329"/>
                        <a:pt x="360352" y="216000"/>
                        <a:pt x="348423" y="216000"/>
                      </a:cubicBezTo>
                      <a:lnTo>
                        <a:pt x="21600" y="216000"/>
                      </a:lnTo>
                      <a:cubicBezTo>
                        <a:pt x="9671" y="216000"/>
                        <a:pt x="0" y="206329"/>
                        <a:pt x="0" y="194400"/>
                      </a:cubicBezTo>
                      <a:lnTo>
                        <a:pt x="0" y="21600"/>
                      </a:lnTo>
                      <a:close/>
                    </a:path>
                  </a:pathLst>
                </a:custGeom>
                <a:solidFill>
                  <a:schemeClr val="bg1">
                    <a:lumMod val="5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t" anchorCtr="0" bIns="91050" lIns="35560" numCol="1" rIns="35560" spcCol="1270" spcFirstLastPara="0" tIns="35560" vert="horz" wrap="square">
                  <a:noAutofit/>
                </a:bodyPr>
                <a:lstStyle/>
                <a:p>
                  <a:pPr algn="l" defTabSz="222250" lvl="0">
                    <a:lnSpc>
                      <a:spcPct val="90000"/>
                    </a:lnSpc>
                    <a:spcBef>
                      <a:spcPct val="0"/>
                    </a:spcBef>
                    <a:spcAft>
                      <a:spcPct val="35000"/>
                    </a:spcAft>
                  </a:pPr>
                  <a:r>
                    <a:rPr dirty="0" kern="1200" lang="de-DE" sz="900">
                      <a:latin panose="020B0002030500000203" typeface="BundesSans Regular"/>
                    </a:rPr>
                    <a:t>Dez</a:t>
                  </a:r>
                </a:p>
              </p:txBody>
            </p:sp>
            <p:sp>
              <p:nvSpPr>
                <p:cNvPr id="49" name="Abgerundetes Rechteck 48"/>
                <p:cNvSpPr/>
                <p:nvPr/>
              </p:nvSpPr>
              <p:spPr>
                <a:xfrm>
                  <a:off x="2861324" y="2285313"/>
                  <a:ext cx="656048" cy="288000"/>
                </a:xfrm>
                <a:prstGeom prst="roundRect">
                  <a:avLst>
                    <a:gd fmla="val 10000" name="adj"/>
                  </a:avLst>
                </a:prstGeom>
                <a:solidFill>
                  <a:schemeClr val="bg1">
                    <a:alpha val="90000"/>
                  </a:schemeClr>
                </a:solidFill>
                <a:ln>
                  <a:solidFill>
                    <a:schemeClr val="accent2">
                      <a:lumMod val="75000"/>
                    </a:schemeClr>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nchor="ctr"/>
                <a:lstStyle/>
                <a:p>
                  <a:pPr algn="ctr"/>
                  <a:r>
                    <a:rPr dirty="0" lang="de-DE" sz="1200">
                      <a:solidFill>
                        <a:schemeClr val="accent2">
                          <a:lumMod val="75000"/>
                        </a:schemeClr>
                      </a:solidFill>
                      <a:latin panose="020B0002030500000203" typeface="BundesSans Regular"/>
                    </a:rPr>
                    <a:t>Antrag</a:t>
                  </a:r>
                </a:p>
                <a:p>
                  <a:pPr algn="ctr"/>
                  <a:r>
                    <a:rPr dirty="0" lang="de-DE" sz="1200">
                      <a:solidFill>
                        <a:schemeClr val="accent2">
                          <a:lumMod val="75000"/>
                        </a:schemeClr>
                      </a:solidFill>
                      <a:latin panose="020B0002030500000203" typeface="BundesSans Regular"/>
                    </a:rPr>
                    <a:t>MP</a:t>
                  </a:r>
                </a:p>
              </p:txBody>
            </p:sp>
            <p:sp>
              <p:nvSpPr>
                <p:cNvPr id="50" name="Abgerundetes Rechteck 49"/>
                <p:cNvSpPr/>
                <p:nvPr/>
              </p:nvSpPr>
              <p:spPr>
                <a:xfrm>
                  <a:off x="5393063" y="2273683"/>
                  <a:ext cx="650941" cy="288000"/>
                </a:xfrm>
                <a:prstGeom prst="roundRect">
                  <a:avLst>
                    <a:gd fmla="val 10000" name="adj"/>
                  </a:avLst>
                </a:prstGeom>
                <a:solidFill>
                  <a:schemeClr val="bg1">
                    <a:alpha val="90000"/>
                  </a:schemeClr>
                </a:solidFill>
                <a:ln>
                  <a:solidFill>
                    <a:schemeClr val="accent6">
                      <a:lumMod val="50000"/>
                    </a:schemeClr>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nchor="ctr"/>
                <a:lstStyle/>
                <a:p>
                  <a:pPr algn="ctr"/>
                  <a:r>
                    <a:rPr dirty="0" lang="de-DE" sz="1200">
                      <a:solidFill>
                        <a:schemeClr val="accent6">
                          <a:lumMod val="50000"/>
                        </a:schemeClr>
                      </a:solidFill>
                      <a:latin panose="020B0002030500000203" typeface="BundesSans Regular"/>
                    </a:rPr>
                    <a:t>Start MP</a:t>
                  </a:r>
                </a:p>
              </p:txBody>
            </p:sp>
          </p:grpSp>
        </p:grpSp>
        <p:sp>
          <p:nvSpPr>
            <p:cNvPr id="34" name="Abgerundetes Rechteck 33"/>
            <p:cNvSpPr/>
            <p:nvPr/>
          </p:nvSpPr>
          <p:spPr>
            <a:xfrm>
              <a:off x="4106365" y="3550772"/>
              <a:ext cx="965431" cy="430086"/>
            </a:xfrm>
            <a:prstGeom prst="roundRect">
              <a:avLst>
                <a:gd fmla="val 10000" name="adj"/>
              </a:avLst>
            </a:prstGeom>
            <a:solidFill>
              <a:schemeClr val="bg1">
                <a:alpha val="90000"/>
              </a:schemeClr>
            </a:solidFill>
            <a:ln>
              <a:solidFill>
                <a:schemeClr val="accent2">
                  <a:lumMod val="75000"/>
                </a:schemeClr>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nchor="ctr" lIns="36000" rIns="36000"/>
            <a:lstStyle/>
            <a:p>
              <a:pPr algn="ctr"/>
              <a:r>
                <a:rPr dirty="0" lang="de-DE" sz="1200">
                  <a:solidFill>
                    <a:schemeClr val="accent2">
                      <a:lumMod val="75000"/>
                    </a:schemeClr>
                  </a:solidFill>
                  <a:latin panose="020B0002030500000203" typeface="BundesSans Regular"/>
                </a:rPr>
                <a:t>Jurysitzung MP</a:t>
              </a:r>
            </a:p>
          </p:txBody>
        </p:sp>
      </p:grpSp>
      <p:sp>
        <p:nvSpPr>
          <p:cNvPr id="51" name="Textfeld 50"/>
          <p:cNvSpPr txBox="1"/>
          <p:nvPr/>
        </p:nvSpPr>
        <p:spPr>
          <a:xfrm>
            <a:off x="6582149" y="4115797"/>
            <a:ext cx="2560320" cy="792525"/>
          </a:xfrm>
          <a:prstGeom prst="rect">
            <a:avLst/>
          </a:prstGeom>
          <a:noFill/>
        </p:spPr>
        <p:txBody>
          <a:bodyPr rtlCol="0" wrap="square">
            <a:spAutoFit/>
          </a:bodyPr>
          <a:lstStyle/>
          <a:p>
            <a:pPr>
              <a:lnSpc>
                <a:spcPts val="1600"/>
              </a:lnSpc>
              <a:spcBef>
                <a:spcPts val="2685"/>
              </a:spcBef>
            </a:pPr>
            <a:r>
              <a:rPr dirty="0" lang="de-DE" sz="1200">
                <a:solidFill>
                  <a:srgbClr val="7E7E7E"/>
                </a:solidFill>
                <a:latin panose="020B0002030500000203" typeface="BundesSans Regular"/>
              </a:rPr>
              <a:t>SP = Sondierungsphase (12 M) </a:t>
            </a:r>
          </a:p>
          <a:p>
            <a:pPr>
              <a:lnSpc>
                <a:spcPts val="1600"/>
              </a:lnSpc>
              <a:spcBef>
                <a:spcPts val="75"/>
              </a:spcBef>
            </a:pPr>
            <a:r>
              <a:rPr dirty="0" lang="de-DE" sz="1200">
                <a:solidFill>
                  <a:srgbClr val="7E7E7E"/>
                </a:solidFill>
                <a:latin panose="020B0002030500000203" typeface="BundesSans Regular"/>
              </a:rPr>
              <a:t>MP = Machbarkeitsphase (24 M) </a:t>
            </a:r>
          </a:p>
          <a:p>
            <a:endParaRPr dirty="0" lang="de-DE"/>
          </a:p>
        </p:txBody>
      </p:sp>
      <p:sp>
        <p:nvSpPr>
          <p:cNvPr id="52" name="Textfeld 51"/>
          <p:cNvSpPr txBox="1"/>
          <p:nvPr/>
        </p:nvSpPr>
        <p:spPr>
          <a:xfrm>
            <a:off x="463841" y="1969466"/>
            <a:ext cx="832279" cy="307777"/>
          </a:xfrm>
          <a:prstGeom prst="rect">
            <a:avLst/>
          </a:prstGeom>
          <a:noFill/>
        </p:spPr>
        <p:txBody>
          <a:bodyPr rtlCol="0" wrap="none">
            <a:spAutoFit/>
          </a:bodyPr>
          <a:lstStyle/>
          <a:p>
            <a:r>
              <a:rPr b="1" dirty="0" lang="de-DE" sz="1400">
                <a:solidFill>
                  <a:schemeClr val="tx1">
                    <a:lumMod val="75000"/>
                    <a:lumOff val="25000"/>
                  </a:schemeClr>
                </a:solidFill>
                <a:latin panose="020B0002030500000203" typeface="BundesSans Medium"/>
              </a:rPr>
              <a:t>Jährlich</a:t>
            </a:r>
          </a:p>
        </p:txBody>
      </p:sp>
      <p:sp>
        <p:nvSpPr>
          <p:cNvPr id="53" name="Textfeld 52"/>
          <p:cNvSpPr txBox="1"/>
          <p:nvPr/>
        </p:nvSpPr>
        <p:spPr>
          <a:xfrm>
            <a:off x="595903" y="3269587"/>
            <a:ext cx="994183" cy="307777"/>
          </a:xfrm>
          <a:prstGeom prst="rect">
            <a:avLst/>
          </a:prstGeom>
          <a:noFill/>
        </p:spPr>
        <p:txBody>
          <a:bodyPr rtlCol="0" wrap="none">
            <a:spAutoFit/>
          </a:bodyPr>
          <a:lstStyle/>
          <a:p>
            <a:r>
              <a:rPr b="1" dirty="0" lang="de-DE" sz="1400">
                <a:solidFill>
                  <a:schemeClr val="tx1">
                    <a:lumMod val="75000"/>
                    <a:lumOff val="25000"/>
                  </a:schemeClr>
                </a:solidFill>
                <a:latin panose="020B0002030500000203" typeface="BundesSans Medium"/>
              </a:rPr>
              <a:t>Folgejahr</a:t>
            </a:r>
          </a:p>
        </p:txBody>
      </p:sp>
    </p:spTree>
    <p:extLst>
      <p:ext uri="{BB962C8B-B14F-4D97-AF65-F5344CB8AC3E}">
        <p14:creationId xmlns:p14="http://schemas.microsoft.com/office/powerpoint/2010/main" val="546282255"/>
      </p:ext>
    </p:extLst>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900114" y="1839683"/>
            <a:ext cx="7775575" cy="2546963"/>
          </a:xfrm>
        </p:spPr>
        <p:txBody>
          <a:bodyPr/>
          <a:lstStyle/>
          <a:p>
            <a:pPr indent="-171446" marL="171446">
              <a:lnSpc>
                <a:spcPct val="100000"/>
              </a:lnSpc>
              <a:buFont charset="0" panose="020B0604020202020204" pitchFamily="34" typeface="Arial"/>
              <a:buChar char="•"/>
            </a:pPr>
            <a:r>
              <a:rPr dirty="0" lang="de-DE" sz="1200">
                <a:solidFill>
                  <a:srgbClr val="292929"/>
                </a:solidFill>
                <a:latin panose="020B0002030500000203" typeface="BundesSans Regular"/>
              </a:rPr>
              <a:t>GO-Bio </a:t>
            </a:r>
            <a:r>
              <a:rPr dirty="0" i="1" lang="de-DE" sz="1200">
                <a:solidFill>
                  <a:srgbClr val="292929"/>
                </a:solidFill>
                <a:latin panose="020B0002030500000203" typeface="BundesSans Regular"/>
              </a:rPr>
              <a:t>initial </a:t>
            </a:r>
            <a:r>
              <a:rPr dirty="0" lang="de-DE" sz="1200">
                <a:solidFill>
                  <a:srgbClr val="292929"/>
                </a:solidFill>
                <a:latin panose="020B0002030500000203" typeface="BundesSans Regular"/>
              </a:rPr>
              <a:t>verfolgt einen </a:t>
            </a:r>
            <a:r>
              <a:rPr b="1" dirty="0" lang="de-DE" sz="1200">
                <a:solidFill>
                  <a:srgbClr val="292929"/>
                </a:solidFill>
                <a:latin panose="020B0002030500000203" typeface="BundesSans Regular"/>
              </a:rPr>
              <a:t>integrativen Gesamtansatz </a:t>
            </a:r>
            <a:r>
              <a:rPr dirty="0" lang="de-DE" sz="1200">
                <a:solidFill>
                  <a:srgbClr val="292929"/>
                </a:solidFill>
                <a:latin panose="020B0002030500000203" typeface="BundesSans Regular"/>
              </a:rPr>
              <a:t>zur Herstellung der Anschlussfähigkeit für sehr frühe Ideen, dessen </a:t>
            </a:r>
            <a:r>
              <a:rPr b="1" dirty="0" lang="de-DE" sz="1200">
                <a:solidFill>
                  <a:srgbClr val="292929"/>
                </a:solidFill>
                <a:latin panose="020B0002030500000203" typeface="BundesSans Regular"/>
              </a:rPr>
              <a:t>Bestandteile in ihrer Kombination einzigartig </a:t>
            </a:r>
            <a:r>
              <a:rPr dirty="0" lang="de-DE" sz="1200">
                <a:solidFill>
                  <a:srgbClr val="292929"/>
                </a:solidFill>
                <a:latin panose="020B0002030500000203" typeface="BundesSans Regular"/>
              </a:rPr>
              <a:t>sind: </a:t>
            </a:r>
          </a:p>
          <a:p>
            <a:pPr indent="-285744" lvl="3" marL="742932" marR="45719">
              <a:spcBef>
                <a:spcPts val="0"/>
              </a:spcBef>
              <a:buFont charset="0" panose="020B0604020202020204" pitchFamily="34" typeface="Arial"/>
              <a:buChar char="•"/>
            </a:pPr>
            <a:r>
              <a:rPr dirty="0" lang="de-DE" spc="-31" sz="1200">
                <a:solidFill>
                  <a:srgbClr val="292929"/>
                </a:solidFill>
                <a:latin panose="020B0002030500000203" typeface="BundesSans Regular"/>
              </a:rPr>
              <a:t>	niedrige Eintrittsschwelle 	</a:t>
            </a:r>
          </a:p>
          <a:p>
            <a:pPr indent="-285744" lvl="7" marL="742932">
              <a:spcBef>
                <a:spcPts val="355"/>
              </a:spcBef>
              <a:buFont charset="0" panose="020B0604020202020204" pitchFamily="34" typeface="Arial"/>
              <a:buChar char="•"/>
            </a:pPr>
            <a:r>
              <a:rPr dirty="0" lang="de-DE" spc="-35" sz="1200">
                <a:solidFill>
                  <a:srgbClr val="292929"/>
                </a:solidFill>
                <a:latin panose="020B0002030500000203" typeface="BundesSans Regular"/>
              </a:rPr>
              <a:t>	Patente keine Voraussetzung </a:t>
            </a:r>
          </a:p>
          <a:p>
            <a:pPr indent="-285744" lvl="7" marL="742932">
              <a:spcBef>
                <a:spcPts val="360"/>
              </a:spcBef>
              <a:buFont charset="0" panose="020B0604020202020204" pitchFamily="34" typeface="Arial"/>
              <a:buChar char="•"/>
            </a:pPr>
            <a:r>
              <a:rPr dirty="0" lang="de-DE" spc="-31" sz="1200">
                <a:solidFill>
                  <a:srgbClr val="292929"/>
                </a:solidFill>
                <a:latin panose="020B0002030500000203" typeface="BundesSans Regular"/>
              </a:rPr>
              <a:t>	Sondierungsphase zur Eruierung von Verwertungsmöglichkeiten </a:t>
            </a:r>
          </a:p>
          <a:p>
            <a:pPr indent="-285744" lvl="8" marL="742932">
              <a:spcBef>
                <a:spcPts val="355"/>
              </a:spcBef>
              <a:buFont charset="0" panose="020B0604020202020204" pitchFamily="34" typeface="Arial"/>
              <a:buChar char="•"/>
            </a:pPr>
            <a:r>
              <a:rPr dirty="0" lang="de-DE" spc="-31" sz="1200">
                <a:solidFill>
                  <a:srgbClr val="292929"/>
                </a:solidFill>
                <a:latin panose="020B0002030500000203" typeface="BundesSans Regular"/>
              </a:rPr>
              <a:t>	Machbarkeitsphase zur Erbringung des "</a:t>
            </a:r>
            <a:r>
              <a:rPr dirty="0" err="1" lang="de-DE" spc="-31" sz="1200">
                <a:solidFill>
                  <a:srgbClr val="292929"/>
                </a:solidFill>
                <a:latin panose="020B0002030500000203" typeface="BundesSans Regular"/>
              </a:rPr>
              <a:t>proof</a:t>
            </a:r>
            <a:r>
              <a:rPr dirty="0" lang="de-DE" spc="-31" sz="1200">
                <a:solidFill>
                  <a:srgbClr val="292929"/>
                </a:solidFill>
                <a:latin panose="020B0002030500000203" typeface="BundesSans Regular"/>
              </a:rPr>
              <a:t> </a:t>
            </a:r>
            <a:r>
              <a:rPr dirty="0" err="1" lang="de-DE" spc="-31" sz="1200">
                <a:solidFill>
                  <a:srgbClr val="292929"/>
                </a:solidFill>
                <a:latin panose="020B0002030500000203" typeface="BundesSans Regular"/>
              </a:rPr>
              <a:t>of</a:t>
            </a:r>
            <a:r>
              <a:rPr dirty="0" lang="de-DE" spc="-31" sz="1200">
                <a:solidFill>
                  <a:srgbClr val="292929"/>
                </a:solidFill>
                <a:latin panose="020B0002030500000203" typeface="BundesSans Regular"/>
              </a:rPr>
              <a:t> </a:t>
            </a:r>
            <a:r>
              <a:rPr dirty="0" err="1" lang="de-DE" spc="-31" sz="1200">
                <a:solidFill>
                  <a:srgbClr val="292929"/>
                </a:solidFill>
                <a:latin panose="020B0002030500000203" typeface="BundesSans Regular"/>
              </a:rPr>
              <a:t>principle</a:t>
            </a:r>
            <a:r>
              <a:rPr dirty="0" lang="de-DE" spc="-31" sz="1200">
                <a:solidFill>
                  <a:srgbClr val="292929"/>
                </a:solidFill>
                <a:latin panose="020B0002030500000203" typeface="BundesSans Regular"/>
              </a:rPr>
              <a:t>" </a:t>
            </a:r>
          </a:p>
          <a:p>
            <a:pPr indent="-285744" lvl="7" marL="742932">
              <a:spcBef>
                <a:spcPts val="360"/>
              </a:spcBef>
              <a:buFont charset="0" panose="020B0604020202020204" pitchFamily="34" typeface="Arial"/>
              <a:buChar char="•"/>
            </a:pPr>
            <a:r>
              <a:rPr dirty="0" lang="de-DE" spc="-31" sz="1200">
                <a:solidFill>
                  <a:srgbClr val="292929"/>
                </a:solidFill>
                <a:latin panose="020B0002030500000203" typeface="BundesSans Regular"/>
              </a:rPr>
              <a:t>	Förderung externer Beratungsleistungen </a:t>
            </a:r>
          </a:p>
          <a:p>
            <a:pPr indent="-285744" lvl="7" marL="742932">
              <a:spcBef>
                <a:spcPts val="355"/>
              </a:spcBef>
              <a:buFont charset="0" panose="020B0604020202020204" pitchFamily="34" typeface="Arial"/>
              <a:buChar char="•"/>
            </a:pPr>
            <a:r>
              <a:rPr dirty="0" lang="de-DE" spc="-35" sz="1200">
                <a:solidFill>
                  <a:srgbClr val="292929"/>
                </a:solidFill>
                <a:latin panose="020B0002030500000203" typeface="BundesSans Regular"/>
              </a:rPr>
              <a:t>	Verwertungsweg offen </a:t>
            </a:r>
          </a:p>
          <a:p>
            <a:pPr indent="-285744" lvl="7" marL="742932">
              <a:spcBef>
                <a:spcPts val="355"/>
              </a:spcBef>
              <a:buFont charset="0" panose="020B0604020202020204" pitchFamily="34" typeface="Arial"/>
              <a:buChar char="•"/>
            </a:pPr>
            <a:r>
              <a:rPr dirty="0" lang="de-DE" spc="-31" sz="1200">
                <a:solidFill>
                  <a:srgbClr val="292929"/>
                </a:solidFill>
                <a:latin panose="020B0002030500000203" typeface="BundesSans Regular"/>
              </a:rPr>
              <a:t>	Begleitaktivitäten zur Stärkung von Verwertungskompetenzen </a:t>
            </a:r>
          </a:p>
          <a:p>
            <a:pPr indent="-285744" lvl="7" marL="742932">
              <a:spcBef>
                <a:spcPts val="360"/>
              </a:spcBef>
              <a:buFont charset="0" panose="020B0604020202020204" pitchFamily="34" typeface="Arial"/>
              <a:buChar char="•"/>
            </a:pPr>
            <a:r>
              <a:rPr dirty="0" lang="de-DE" spc="-31" sz="1200">
                <a:solidFill>
                  <a:srgbClr val="292929"/>
                </a:solidFill>
                <a:latin panose="020B0002030500000203" typeface="BundesSans Regular"/>
              </a:rPr>
              <a:t>	Förderung von TTO über Strukturvorhaben möglich </a:t>
            </a:r>
          </a:p>
          <a:p>
            <a:pPr indent="-285744" lvl="7" marL="742932">
              <a:spcBef>
                <a:spcPts val="380"/>
              </a:spcBef>
              <a:spcAft>
                <a:spcPts val="1671"/>
              </a:spcAft>
              <a:buFont charset="0" panose="020B0604020202020204" pitchFamily="34" typeface="Arial"/>
              <a:buChar char="•"/>
            </a:pPr>
            <a:r>
              <a:rPr dirty="0" lang="de-DE" spc="-31" sz="1200">
                <a:solidFill>
                  <a:srgbClr val="292929"/>
                </a:solidFill>
                <a:latin panose="020B0002030500000203" typeface="BundesSans Regular"/>
              </a:rPr>
              <a:t>	lebenswissenschaftlicher Fokus </a:t>
            </a:r>
          </a:p>
          <a:p>
            <a:pPr indent="-171446" marL="171446">
              <a:lnSpc>
                <a:spcPct val="100000"/>
              </a:lnSpc>
              <a:buFont charset="0" panose="020B0604020202020204" pitchFamily="34" typeface="Arial"/>
              <a:buChar char="•"/>
            </a:pPr>
            <a:endParaRPr dirty="0" lang="de-DE" sz="1200">
              <a:solidFill>
                <a:srgbClr val="292929"/>
              </a:solidFill>
              <a:latin panose="020B0002030500000203" typeface="BundesSans Regular"/>
            </a:endParaRPr>
          </a:p>
          <a:p>
            <a:pPr indent="-171446" marL="171446">
              <a:buFont charset="0" panose="020B0604020202020204" pitchFamily="34" typeface="Arial"/>
              <a:buChar char="•"/>
            </a:pPr>
            <a:endParaRPr dirty="0" lang="de-DE" sz="1200"/>
          </a:p>
        </p:txBody>
      </p:sp>
      <p:sp>
        <p:nvSpPr>
          <p:cNvPr id="4" name="Titel 3"/>
          <p:cNvSpPr>
            <a:spLocks noGrp="1"/>
          </p:cNvSpPr>
          <p:nvPr>
            <p:ph type="title"/>
          </p:nvPr>
        </p:nvSpPr>
        <p:spPr>
          <a:xfrm>
            <a:off x="900114" y="1285102"/>
            <a:ext cx="7775575" cy="410369"/>
          </a:xfrm>
        </p:spPr>
        <p:txBody>
          <a:bodyPr/>
          <a:lstStyle/>
          <a:p>
            <a:r>
              <a:rPr b="1" dirty="0" lang="de-DE" sz="2400">
                <a:solidFill>
                  <a:srgbClr val="0778A5"/>
                </a:solidFill>
              </a:rPr>
              <a:t>ALLEINSTELLUNGSMERKMALE</a:t>
            </a:r>
          </a:p>
        </p:txBody>
      </p:sp>
    </p:spTree>
    <p:extLst>
      <p:ext uri="{BB962C8B-B14F-4D97-AF65-F5344CB8AC3E}">
        <p14:creationId xmlns:p14="http://schemas.microsoft.com/office/powerpoint/2010/main" val="1030090394"/>
      </p:ext>
    </p:extLst>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4" name="Titel 3"/>
          <p:cNvSpPr>
            <a:spLocks noGrp="1"/>
          </p:cNvSpPr>
          <p:nvPr>
            <p:ph type="title"/>
          </p:nvPr>
        </p:nvSpPr>
        <p:spPr>
          <a:xfrm>
            <a:off x="900114" y="1165150"/>
            <a:ext cx="7775575" cy="410369"/>
          </a:xfrm>
        </p:spPr>
        <p:txBody>
          <a:bodyPr/>
          <a:lstStyle/>
          <a:p>
            <a:r>
              <a:rPr b="1" dirty="0" lang="de-DE" sz="1600">
                <a:solidFill>
                  <a:srgbClr val="0778A5"/>
                </a:solidFill>
              </a:rPr>
              <a:t>ANSPRECHPARTNERINNEN PROJEKTTRÄGER VDI/VDE Innovation + Technik GmbH </a:t>
            </a:r>
          </a:p>
        </p:txBody>
      </p:sp>
      <p:sp>
        <p:nvSpPr>
          <p:cNvPr id="5" name="Textplatzhalter 3"/>
          <p:cNvSpPr txBox="1">
            <a:spLocks/>
          </p:cNvSpPr>
          <p:nvPr/>
        </p:nvSpPr>
        <p:spPr bwMode="auto">
          <a:xfrm>
            <a:off x="4351281" y="1908920"/>
            <a:ext cx="1591527" cy="1440000"/>
          </a:xfrm>
          <a:prstGeom prst="rect">
            <a:avLst/>
          </a:prstGeom>
        </p:spPr>
        <p:txBody>
          <a:bodyPr anchor="ctr"/>
          <a:lstStyle>
            <a:lvl1pPr algn="l" defTabSz="457200" eaLnBrk="1" hangingPunct="1" indent="-342900" latinLnBrk="0" marL="342900" rtl="0">
              <a:spcBef>
                <a:spcPct val="20000"/>
              </a:spcBef>
              <a:buFont typeface="Arial"/>
              <a:buChar char="•"/>
              <a:defRPr kern="1200" sz="3200">
                <a:solidFill>
                  <a:schemeClr val="tx1"/>
                </a:solidFill>
                <a:latin typeface="+mn-lt"/>
                <a:ea typeface="+mn-ea"/>
                <a:cs typeface="+mn-cs"/>
              </a:defRPr>
            </a:lvl1pPr>
            <a:lvl2pPr algn="l" defTabSz="457200" eaLnBrk="1" hangingPunct="1" indent="-285750" latinLnBrk="0" marL="742950" rtl="0">
              <a:spcBef>
                <a:spcPct val="20000"/>
              </a:spcBef>
              <a:buFont typeface="Arial"/>
              <a:buChar char="–"/>
              <a:defRPr kern="1200" sz="2800">
                <a:solidFill>
                  <a:schemeClr val="tx1"/>
                </a:solidFill>
                <a:latin typeface="+mn-lt"/>
                <a:ea typeface="+mn-ea"/>
                <a:cs typeface="+mn-cs"/>
              </a:defRPr>
            </a:lvl2pPr>
            <a:lvl3pPr algn="l" defTabSz="457200" eaLnBrk="1" hangingPunct="1" indent="-228600" latinLnBrk="0" marL="1143000" rtl="0">
              <a:spcBef>
                <a:spcPct val="20000"/>
              </a:spcBef>
              <a:buFont typeface="Arial"/>
              <a:buChar char="•"/>
              <a:defRPr kern="1200" sz="2400">
                <a:solidFill>
                  <a:schemeClr val="tx1"/>
                </a:solidFill>
                <a:latin typeface="+mn-lt"/>
                <a:ea typeface="+mn-ea"/>
                <a:cs typeface="+mn-cs"/>
              </a:defRPr>
            </a:lvl3pPr>
            <a:lvl4pPr algn="l" defTabSz="457200" eaLnBrk="1" hangingPunct="1" indent="-228600" latinLnBrk="0" marL="1600200" rtl="0">
              <a:spcBef>
                <a:spcPct val="20000"/>
              </a:spcBef>
              <a:buFont typeface="Arial"/>
              <a:buChar char="–"/>
              <a:defRPr kern="1200" sz="2000">
                <a:solidFill>
                  <a:schemeClr val="tx1"/>
                </a:solidFill>
                <a:latin typeface="+mn-lt"/>
                <a:ea typeface="+mn-ea"/>
                <a:cs typeface="+mn-cs"/>
              </a:defRPr>
            </a:lvl4pPr>
            <a:lvl5pPr algn="l" defTabSz="457200" eaLnBrk="1" hangingPunct="1" indent="-228600" latinLnBrk="0" marL="2057400" rtl="0">
              <a:spcBef>
                <a:spcPct val="20000"/>
              </a:spcBef>
              <a:buFont typeface="Arial"/>
              <a:buChar char="»"/>
              <a:defRPr kern="1200" sz="2000">
                <a:solidFill>
                  <a:schemeClr val="tx1"/>
                </a:solidFill>
                <a:latin typeface="+mn-lt"/>
                <a:ea typeface="+mn-ea"/>
                <a:cs typeface="+mn-cs"/>
              </a:defRPr>
            </a:lvl5pPr>
            <a:lvl6pPr algn="l" defTabSz="457200" eaLnBrk="1" hangingPunct="1" indent="-228600" latinLnBrk="0" marL="2514600" rtl="0">
              <a:spcBef>
                <a:spcPct val="20000"/>
              </a:spcBef>
              <a:buFont typeface="Arial"/>
              <a:buChar char="•"/>
              <a:defRPr kern="1200" sz="2000">
                <a:solidFill>
                  <a:schemeClr val="tx1"/>
                </a:solidFill>
                <a:latin typeface="+mn-lt"/>
                <a:ea typeface="+mn-ea"/>
                <a:cs typeface="+mn-cs"/>
              </a:defRPr>
            </a:lvl6pPr>
            <a:lvl7pPr algn="l" defTabSz="457200" eaLnBrk="1" hangingPunct="1" indent="-228600" latinLnBrk="0" marL="2971800" rtl="0">
              <a:spcBef>
                <a:spcPct val="20000"/>
              </a:spcBef>
              <a:buFont typeface="Arial"/>
              <a:buChar char="•"/>
              <a:defRPr kern="1200" sz="2000">
                <a:solidFill>
                  <a:schemeClr val="tx1"/>
                </a:solidFill>
                <a:latin typeface="+mn-lt"/>
                <a:ea typeface="+mn-ea"/>
                <a:cs typeface="+mn-cs"/>
              </a:defRPr>
            </a:lvl7pPr>
            <a:lvl8pPr algn="l" defTabSz="457200" eaLnBrk="1" hangingPunct="1" indent="-228600" latinLnBrk="0" marL="3429000" rtl="0">
              <a:spcBef>
                <a:spcPct val="20000"/>
              </a:spcBef>
              <a:buFont typeface="Arial"/>
              <a:buChar char="•"/>
              <a:defRPr kern="1200" sz="2000">
                <a:solidFill>
                  <a:schemeClr val="tx1"/>
                </a:solidFill>
                <a:latin typeface="+mn-lt"/>
                <a:ea typeface="+mn-ea"/>
                <a:cs typeface="+mn-cs"/>
              </a:defRPr>
            </a:lvl8pPr>
            <a:lvl9pPr algn="l" defTabSz="457200" eaLnBrk="1" hangingPunct="1" indent="-228600" latinLnBrk="0" marL="3886200" rtl="0">
              <a:spcBef>
                <a:spcPct val="20000"/>
              </a:spcBef>
              <a:buFont typeface="Arial"/>
              <a:buChar char="•"/>
              <a:defRPr kern="1200" sz="2000">
                <a:solidFill>
                  <a:schemeClr val="tx1"/>
                </a:solidFill>
                <a:latin typeface="+mn-lt"/>
                <a:ea typeface="+mn-ea"/>
                <a:cs typeface="+mn-cs"/>
              </a:defRPr>
            </a:lvl9pPr>
          </a:lstStyle>
          <a:p>
            <a:pPr indent="0" marL="0">
              <a:buNone/>
              <a:defRPr/>
            </a:pPr>
            <a:r>
              <a:rPr dirty="0" lang="de-DE" sz="1600">
                <a:latin panose="020B0002030500000203" typeface="BundesSans Regular"/>
              </a:rPr>
              <a:t>Dr. Nicole Häusler</a:t>
            </a:r>
          </a:p>
        </p:txBody>
      </p:sp>
      <p:sp>
        <p:nvSpPr>
          <p:cNvPr id="6" name="Textplatzhalter 3"/>
          <p:cNvSpPr>
            <a:spLocks/>
          </p:cNvSpPr>
          <p:nvPr/>
        </p:nvSpPr>
        <p:spPr bwMode="auto">
          <a:xfrm>
            <a:off x="5057521" y="3647875"/>
            <a:ext cx="3706124" cy="1022104"/>
          </a:xfrm>
          <a:prstGeom prst="rect">
            <a:avLst/>
          </a:prstGeom>
        </p:spPr>
        <p:txBody>
          <a:bodyPr bIns="0" lIns="0" rIns="108000" rtlCol="0" tIns="0" vert="horz">
            <a:noAutofit/>
          </a:bodyPr>
          <a:lstStyle>
            <a:lvl1pPr algn="l" defTabSz="914400" indent="-177800" marL="177800">
              <a:lnSpc>
                <a:spcPct val="120000"/>
              </a:lnSpc>
              <a:spcBef>
                <a:spcPts val="1000"/>
              </a:spcBef>
              <a:buClr>
                <a:schemeClr val="tx2"/>
              </a:buClr>
              <a:buSzPct val="80000"/>
              <a:buFont typeface="Wingdings"/>
              <a:buChar char=""/>
              <a:defRPr sz="1600">
                <a:solidFill>
                  <a:schemeClr val="accent5"/>
                </a:solidFill>
                <a:latin typeface="+mn-lt"/>
                <a:ea typeface="+mn-ea"/>
                <a:cs typeface="+mn-cs"/>
              </a:defRPr>
            </a:lvl1pPr>
            <a:lvl2pPr algn="l" defTabSz="914400" indent="-184150" marL="361950">
              <a:lnSpc>
                <a:spcPct val="120000"/>
              </a:lnSpc>
              <a:spcBef>
                <a:spcPts val="500"/>
              </a:spcBef>
              <a:buClr>
                <a:schemeClr val="tx2"/>
              </a:buClr>
              <a:buSzPct val="80000"/>
              <a:buFont typeface="Wingdings"/>
              <a:buChar char=""/>
              <a:defRPr sz="1400">
                <a:solidFill>
                  <a:schemeClr val="accent5"/>
                </a:solidFill>
                <a:latin typeface="+mn-lt"/>
                <a:ea typeface="+mn-ea"/>
                <a:cs typeface="+mn-cs"/>
              </a:defRPr>
            </a:lvl2pPr>
            <a:lvl3pPr algn="l" defTabSz="914400" indent="-177800" marL="539750">
              <a:lnSpc>
                <a:spcPct val="120000"/>
              </a:lnSpc>
              <a:spcBef>
                <a:spcPts val="500"/>
              </a:spcBef>
              <a:buClr>
                <a:schemeClr val="tx2"/>
              </a:buClr>
              <a:buSzPct val="80000"/>
              <a:buFont typeface="Wingdings"/>
              <a:buChar char=""/>
              <a:defRPr sz="1200">
                <a:solidFill>
                  <a:schemeClr val="accent5"/>
                </a:solidFill>
                <a:latin typeface="+mn-lt"/>
                <a:ea typeface="+mn-ea"/>
                <a:cs typeface="+mn-cs"/>
              </a:defRPr>
            </a:lvl3pPr>
            <a:lvl4pPr algn="l" defTabSz="914400" indent="-177800" marL="717550">
              <a:lnSpc>
                <a:spcPct val="120000"/>
              </a:lnSpc>
              <a:spcBef>
                <a:spcPts val="500"/>
              </a:spcBef>
              <a:buClr>
                <a:schemeClr val="tx2"/>
              </a:buClr>
              <a:buSzPct val="80000"/>
              <a:buFont typeface="Wingdings"/>
              <a:buChar char=""/>
              <a:defRPr sz="1100">
                <a:solidFill>
                  <a:schemeClr val="accent5"/>
                </a:solidFill>
                <a:latin typeface="+mn-lt"/>
                <a:ea typeface="+mn-ea"/>
                <a:cs typeface="+mn-cs"/>
              </a:defRPr>
            </a:lvl4pPr>
            <a:lvl5pPr algn="l" defTabSz="914400" indent="-177800" marL="895350">
              <a:lnSpc>
                <a:spcPct val="120000"/>
              </a:lnSpc>
              <a:spcBef>
                <a:spcPts val="500"/>
              </a:spcBef>
              <a:buClr>
                <a:schemeClr val="tx2"/>
              </a:buClr>
              <a:buSzPct val="80000"/>
              <a:buFont typeface="Wingdings"/>
              <a:buChar char=""/>
              <a:defRPr sz="1000">
                <a:solidFill>
                  <a:schemeClr val="accent5"/>
                </a:solidFill>
                <a:latin typeface="+mn-lt"/>
                <a:ea typeface="+mn-ea"/>
                <a:cs typeface="+mn-cs"/>
              </a:defRPr>
            </a:lvl5pPr>
            <a:lvl6pPr algn="l" defTabSz="914400" indent="-228600" marL="2514600">
              <a:lnSpc>
                <a:spcPct val="90000"/>
              </a:lnSpc>
              <a:spcBef>
                <a:spcPts val="500"/>
              </a:spcBef>
              <a:buFont typeface="Arial"/>
              <a:buChar char="•"/>
              <a:defRPr sz="1800">
                <a:solidFill>
                  <a:schemeClr val="tx1"/>
                </a:solidFill>
                <a:latin typeface="+mn-lt"/>
                <a:ea typeface="+mn-ea"/>
                <a:cs typeface="+mn-cs"/>
              </a:defRPr>
            </a:lvl6pPr>
            <a:lvl7pPr algn="l" defTabSz="914400" indent="-228600" marL="2971800">
              <a:lnSpc>
                <a:spcPct val="90000"/>
              </a:lnSpc>
              <a:spcBef>
                <a:spcPts val="500"/>
              </a:spcBef>
              <a:buFont typeface="Arial"/>
              <a:buChar char="•"/>
              <a:defRPr sz="1800">
                <a:solidFill>
                  <a:schemeClr val="tx1"/>
                </a:solidFill>
                <a:latin typeface="+mn-lt"/>
                <a:ea typeface="+mn-ea"/>
                <a:cs typeface="+mn-cs"/>
              </a:defRPr>
            </a:lvl7pPr>
            <a:lvl8pPr algn="l" defTabSz="914400" indent="-228600" marL="3429000">
              <a:lnSpc>
                <a:spcPct val="90000"/>
              </a:lnSpc>
              <a:spcBef>
                <a:spcPts val="500"/>
              </a:spcBef>
              <a:buFont typeface="Arial"/>
              <a:buChar char="•"/>
              <a:defRPr sz="1800">
                <a:solidFill>
                  <a:schemeClr val="tx1"/>
                </a:solidFill>
                <a:latin typeface="+mn-lt"/>
                <a:ea typeface="+mn-ea"/>
                <a:cs typeface="+mn-cs"/>
              </a:defRPr>
            </a:lvl8pPr>
            <a:lvl9pPr algn="l" defTabSz="914400" indent="-228600" marL="3886200">
              <a:lnSpc>
                <a:spcPct val="90000"/>
              </a:lnSpc>
              <a:spcBef>
                <a:spcPts val="500"/>
              </a:spcBef>
              <a:buFont typeface="Arial"/>
              <a:buChar char="•"/>
              <a:defRPr sz="1800">
                <a:solidFill>
                  <a:schemeClr val="tx1"/>
                </a:solidFill>
                <a:latin typeface="+mn-lt"/>
                <a:ea typeface="+mn-ea"/>
                <a:cs typeface="+mn-cs"/>
              </a:defRPr>
            </a:lvl9pPr>
          </a:lstStyle>
          <a:p>
            <a:pPr indent="0" marL="0">
              <a:buNone/>
              <a:defRPr/>
            </a:pPr>
            <a:r>
              <a:rPr dirty="0" lang="de-DE" u="sng">
                <a:solidFill>
                  <a:schemeClr val="tx1"/>
                </a:solidFill>
                <a:latin panose="020B0002030500000203" typeface="BundesSans Regular"/>
              </a:rPr>
              <a:t>Kontakt:</a:t>
            </a:r>
            <a:endParaRPr dirty="0">
              <a:solidFill>
                <a:schemeClr val="tx1"/>
              </a:solidFill>
              <a:latin panose="020B0002030500000203" typeface="BundesSans Regular"/>
            </a:endParaRPr>
          </a:p>
          <a:p>
            <a:pPr indent="0" marL="0">
              <a:buNone/>
              <a:defRPr/>
            </a:pPr>
            <a:r>
              <a:rPr dirty="0" lang="de-DE">
                <a:solidFill>
                  <a:schemeClr val="tx1"/>
                </a:solidFill>
                <a:latin panose="020B0002030500000203" typeface="BundesSans Regular"/>
              </a:rPr>
              <a:t>Hotline: 030/31 00 78-5515</a:t>
            </a:r>
            <a:br>
              <a:rPr dirty="0" lang="de-DE">
                <a:solidFill>
                  <a:schemeClr val="tx1"/>
                </a:solidFill>
                <a:latin panose="020B0002030500000203" typeface="BundesSans Regular"/>
              </a:rPr>
            </a:br>
            <a:r>
              <a:rPr dirty="0" lang="de-DE">
                <a:solidFill>
                  <a:schemeClr val="tx1"/>
                </a:solidFill>
                <a:latin panose="020B0002030500000203" typeface="BundesSans Regular"/>
              </a:rPr>
              <a:t>E-Mail: </a:t>
            </a:r>
            <a:r>
              <a:rPr dirty="0" err="1" lang="de-DE">
                <a:solidFill>
                  <a:schemeClr val="tx1"/>
                </a:solidFill>
                <a:latin panose="020B0002030500000203" typeface="BundesSans Regular"/>
                <a:hlinkClick r:id="rId2"/>
              </a:rPr>
              <a:t>GO-Bio-initial@vdivde-it.de</a:t>
            </a:r>
            <a:r>
              <a:rPr dirty="0" lang="de-DE">
                <a:solidFill>
                  <a:schemeClr val="tx1"/>
                </a:solidFill>
                <a:latin panose="020B0002030500000203" typeface="BundesSans Regular"/>
              </a:rPr>
              <a:t> </a:t>
            </a:r>
            <a:endParaRPr dirty="0">
              <a:solidFill>
                <a:schemeClr val="tx1"/>
              </a:solidFill>
              <a:latin panose="020B0002030500000203" typeface="BundesSans Regular"/>
            </a:endParaRPr>
          </a:p>
          <a:p>
            <a:pPr indent="0" marL="0">
              <a:buNone/>
              <a:defRPr/>
            </a:pPr>
            <a:endParaRPr dirty="0" lang="de-DE" sz="1800"/>
          </a:p>
          <a:p>
            <a:pPr indent="0" marL="0">
              <a:buNone/>
              <a:defRPr/>
            </a:pPr>
            <a:endParaRPr dirty="0" lang="de-DE"/>
          </a:p>
        </p:txBody>
      </p:sp>
      <p:sp>
        <p:nvSpPr>
          <p:cNvPr id="8" name="Textplatzhalter 3"/>
          <p:cNvSpPr txBox="1">
            <a:spLocks/>
          </p:cNvSpPr>
          <p:nvPr/>
        </p:nvSpPr>
        <p:spPr bwMode="auto">
          <a:xfrm>
            <a:off x="1769985" y="1908920"/>
            <a:ext cx="1445120" cy="1460080"/>
          </a:xfrm>
          <a:prstGeom prst="rect">
            <a:avLst/>
          </a:prstGeom>
        </p:spPr>
        <p:txBody>
          <a:bodyPr anchor="ctr"/>
          <a:lstStyle>
            <a:lvl1pPr algn="l" defTabSz="457200" eaLnBrk="1" hangingPunct="1" indent="-342900" latinLnBrk="0" marL="342900" rtl="0">
              <a:spcBef>
                <a:spcPct val="20000"/>
              </a:spcBef>
              <a:buFont typeface="Arial"/>
              <a:buChar char="•"/>
              <a:defRPr kern="1200" sz="3200">
                <a:solidFill>
                  <a:schemeClr val="tx1"/>
                </a:solidFill>
                <a:latin typeface="+mn-lt"/>
                <a:ea typeface="+mn-ea"/>
                <a:cs typeface="+mn-cs"/>
              </a:defRPr>
            </a:lvl1pPr>
            <a:lvl2pPr algn="l" defTabSz="457200" eaLnBrk="1" hangingPunct="1" indent="-285750" latinLnBrk="0" marL="742950" rtl="0">
              <a:spcBef>
                <a:spcPct val="20000"/>
              </a:spcBef>
              <a:buFont typeface="Arial"/>
              <a:buChar char="–"/>
              <a:defRPr kern="1200" sz="2800">
                <a:solidFill>
                  <a:schemeClr val="tx1"/>
                </a:solidFill>
                <a:latin typeface="+mn-lt"/>
                <a:ea typeface="+mn-ea"/>
                <a:cs typeface="+mn-cs"/>
              </a:defRPr>
            </a:lvl2pPr>
            <a:lvl3pPr algn="l" defTabSz="457200" eaLnBrk="1" hangingPunct="1" indent="-228600" latinLnBrk="0" marL="1143000" rtl="0">
              <a:spcBef>
                <a:spcPct val="20000"/>
              </a:spcBef>
              <a:buFont typeface="Arial"/>
              <a:buChar char="•"/>
              <a:defRPr kern="1200" sz="2400">
                <a:solidFill>
                  <a:schemeClr val="tx1"/>
                </a:solidFill>
                <a:latin typeface="+mn-lt"/>
                <a:ea typeface="+mn-ea"/>
                <a:cs typeface="+mn-cs"/>
              </a:defRPr>
            </a:lvl3pPr>
            <a:lvl4pPr algn="l" defTabSz="457200" eaLnBrk="1" hangingPunct="1" indent="-228600" latinLnBrk="0" marL="1600200" rtl="0">
              <a:spcBef>
                <a:spcPct val="20000"/>
              </a:spcBef>
              <a:buFont typeface="Arial"/>
              <a:buChar char="–"/>
              <a:defRPr kern="1200" sz="2000">
                <a:solidFill>
                  <a:schemeClr val="tx1"/>
                </a:solidFill>
                <a:latin typeface="+mn-lt"/>
                <a:ea typeface="+mn-ea"/>
                <a:cs typeface="+mn-cs"/>
              </a:defRPr>
            </a:lvl4pPr>
            <a:lvl5pPr algn="l" defTabSz="457200" eaLnBrk="1" hangingPunct="1" indent="-228600" latinLnBrk="0" marL="2057400" rtl="0">
              <a:spcBef>
                <a:spcPct val="20000"/>
              </a:spcBef>
              <a:buFont typeface="Arial"/>
              <a:buChar char="»"/>
              <a:defRPr kern="1200" sz="2000">
                <a:solidFill>
                  <a:schemeClr val="tx1"/>
                </a:solidFill>
                <a:latin typeface="+mn-lt"/>
                <a:ea typeface="+mn-ea"/>
                <a:cs typeface="+mn-cs"/>
              </a:defRPr>
            </a:lvl5pPr>
            <a:lvl6pPr algn="l" defTabSz="457200" eaLnBrk="1" hangingPunct="1" indent="-228600" latinLnBrk="0" marL="2514600" rtl="0">
              <a:spcBef>
                <a:spcPct val="20000"/>
              </a:spcBef>
              <a:buFont typeface="Arial"/>
              <a:buChar char="•"/>
              <a:defRPr kern="1200" sz="2000">
                <a:solidFill>
                  <a:schemeClr val="tx1"/>
                </a:solidFill>
                <a:latin typeface="+mn-lt"/>
                <a:ea typeface="+mn-ea"/>
                <a:cs typeface="+mn-cs"/>
              </a:defRPr>
            </a:lvl6pPr>
            <a:lvl7pPr algn="l" defTabSz="457200" eaLnBrk="1" hangingPunct="1" indent="-228600" latinLnBrk="0" marL="2971800" rtl="0">
              <a:spcBef>
                <a:spcPct val="20000"/>
              </a:spcBef>
              <a:buFont typeface="Arial"/>
              <a:buChar char="•"/>
              <a:defRPr kern="1200" sz="2000">
                <a:solidFill>
                  <a:schemeClr val="tx1"/>
                </a:solidFill>
                <a:latin typeface="+mn-lt"/>
                <a:ea typeface="+mn-ea"/>
                <a:cs typeface="+mn-cs"/>
              </a:defRPr>
            </a:lvl7pPr>
            <a:lvl8pPr algn="l" defTabSz="457200" eaLnBrk="1" hangingPunct="1" indent="-228600" latinLnBrk="0" marL="3429000" rtl="0">
              <a:spcBef>
                <a:spcPct val="20000"/>
              </a:spcBef>
              <a:buFont typeface="Arial"/>
              <a:buChar char="•"/>
              <a:defRPr kern="1200" sz="2000">
                <a:solidFill>
                  <a:schemeClr val="tx1"/>
                </a:solidFill>
                <a:latin typeface="+mn-lt"/>
                <a:ea typeface="+mn-ea"/>
                <a:cs typeface="+mn-cs"/>
              </a:defRPr>
            </a:lvl8pPr>
            <a:lvl9pPr algn="l" defTabSz="457200" eaLnBrk="1" hangingPunct="1" indent="-228600" latinLnBrk="0" marL="3886200" rtl="0">
              <a:spcBef>
                <a:spcPct val="20000"/>
              </a:spcBef>
              <a:buFont typeface="Arial"/>
              <a:buChar char="•"/>
              <a:defRPr kern="1200" sz="2000">
                <a:solidFill>
                  <a:schemeClr val="tx1"/>
                </a:solidFill>
                <a:latin typeface="+mn-lt"/>
                <a:ea typeface="+mn-ea"/>
                <a:cs typeface="+mn-cs"/>
              </a:defRPr>
            </a:lvl9pPr>
          </a:lstStyle>
          <a:p>
            <a:pPr indent="0" marL="0">
              <a:buNone/>
              <a:defRPr/>
            </a:pPr>
            <a:r>
              <a:rPr dirty="0" lang="de-DE" sz="1600">
                <a:latin panose="020B0002030500000203" typeface="BundesSans Regular"/>
              </a:rPr>
              <a:t>Dr. Sophie Franz-Badur</a:t>
            </a:r>
          </a:p>
        </p:txBody>
      </p:sp>
      <p:sp>
        <p:nvSpPr>
          <p:cNvPr id="10" name="Textplatzhalter 3"/>
          <p:cNvSpPr txBox="1">
            <a:spLocks/>
          </p:cNvSpPr>
          <p:nvPr/>
        </p:nvSpPr>
        <p:spPr bwMode="auto">
          <a:xfrm>
            <a:off x="6717594" y="1935878"/>
            <a:ext cx="1591527" cy="1440000"/>
          </a:xfrm>
          <a:prstGeom prst="rect">
            <a:avLst/>
          </a:prstGeom>
        </p:spPr>
        <p:txBody>
          <a:bodyPr anchor="ctr"/>
          <a:lstStyle>
            <a:lvl1pPr algn="l" defTabSz="457200" eaLnBrk="1" hangingPunct="1" indent="-342900" latinLnBrk="0" marL="342900" rtl="0">
              <a:spcBef>
                <a:spcPct val="20000"/>
              </a:spcBef>
              <a:buFont typeface="Arial"/>
              <a:buChar char="•"/>
              <a:defRPr kern="1200" sz="3200">
                <a:solidFill>
                  <a:schemeClr val="tx1"/>
                </a:solidFill>
                <a:latin typeface="+mn-lt"/>
                <a:ea typeface="+mn-ea"/>
                <a:cs typeface="+mn-cs"/>
              </a:defRPr>
            </a:lvl1pPr>
            <a:lvl2pPr algn="l" defTabSz="457200" eaLnBrk="1" hangingPunct="1" indent="-285750" latinLnBrk="0" marL="742950" rtl="0">
              <a:spcBef>
                <a:spcPct val="20000"/>
              </a:spcBef>
              <a:buFont typeface="Arial"/>
              <a:buChar char="–"/>
              <a:defRPr kern="1200" sz="2800">
                <a:solidFill>
                  <a:schemeClr val="tx1"/>
                </a:solidFill>
                <a:latin typeface="+mn-lt"/>
                <a:ea typeface="+mn-ea"/>
                <a:cs typeface="+mn-cs"/>
              </a:defRPr>
            </a:lvl2pPr>
            <a:lvl3pPr algn="l" defTabSz="457200" eaLnBrk="1" hangingPunct="1" indent="-228600" latinLnBrk="0" marL="1143000" rtl="0">
              <a:spcBef>
                <a:spcPct val="20000"/>
              </a:spcBef>
              <a:buFont typeface="Arial"/>
              <a:buChar char="•"/>
              <a:defRPr kern="1200" sz="2400">
                <a:solidFill>
                  <a:schemeClr val="tx1"/>
                </a:solidFill>
                <a:latin typeface="+mn-lt"/>
                <a:ea typeface="+mn-ea"/>
                <a:cs typeface="+mn-cs"/>
              </a:defRPr>
            </a:lvl3pPr>
            <a:lvl4pPr algn="l" defTabSz="457200" eaLnBrk="1" hangingPunct="1" indent="-228600" latinLnBrk="0" marL="1600200" rtl="0">
              <a:spcBef>
                <a:spcPct val="20000"/>
              </a:spcBef>
              <a:buFont typeface="Arial"/>
              <a:buChar char="–"/>
              <a:defRPr kern="1200" sz="2000">
                <a:solidFill>
                  <a:schemeClr val="tx1"/>
                </a:solidFill>
                <a:latin typeface="+mn-lt"/>
                <a:ea typeface="+mn-ea"/>
                <a:cs typeface="+mn-cs"/>
              </a:defRPr>
            </a:lvl4pPr>
            <a:lvl5pPr algn="l" defTabSz="457200" eaLnBrk="1" hangingPunct="1" indent="-228600" latinLnBrk="0" marL="2057400" rtl="0">
              <a:spcBef>
                <a:spcPct val="20000"/>
              </a:spcBef>
              <a:buFont typeface="Arial"/>
              <a:buChar char="»"/>
              <a:defRPr kern="1200" sz="2000">
                <a:solidFill>
                  <a:schemeClr val="tx1"/>
                </a:solidFill>
                <a:latin typeface="+mn-lt"/>
                <a:ea typeface="+mn-ea"/>
                <a:cs typeface="+mn-cs"/>
              </a:defRPr>
            </a:lvl5pPr>
            <a:lvl6pPr algn="l" defTabSz="457200" eaLnBrk="1" hangingPunct="1" indent="-228600" latinLnBrk="0" marL="2514600" rtl="0">
              <a:spcBef>
                <a:spcPct val="20000"/>
              </a:spcBef>
              <a:buFont typeface="Arial"/>
              <a:buChar char="•"/>
              <a:defRPr kern="1200" sz="2000">
                <a:solidFill>
                  <a:schemeClr val="tx1"/>
                </a:solidFill>
                <a:latin typeface="+mn-lt"/>
                <a:ea typeface="+mn-ea"/>
                <a:cs typeface="+mn-cs"/>
              </a:defRPr>
            </a:lvl6pPr>
            <a:lvl7pPr algn="l" defTabSz="457200" eaLnBrk="1" hangingPunct="1" indent="-228600" latinLnBrk="0" marL="2971800" rtl="0">
              <a:spcBef>
                <a:spcPct val="20000"/>
              </a:spcBef>
              <a:buFont typeface="Arial"/>
              <a:buChar char="•"/>
              <a:defRPr kern="1200" sz="2000">
                <a:solidFill>
                  <a:schemeClr val="tx1"/>
                </a:solidFill>
                <a:latin typeface="+mn-lt"/>
                <a:ea typeface="+mn-ea"/>
                <a:cs typeface="+mn-cs"/>
              </a:defRPr>
            </a:lvl7pPr>
            <a:lvl8pPr algn="l" defTabSz="457200" eaLnBrk="1" hangingPunct="1" indent="-228600" latinLnBrk="0" marL="3429000" rtl="0">
              <a:spcBef>
                <a:spcPct val="20000"/>
              </a:spcBef>
              <a:buFont typeface="Arial"/>
              <a:buChar char="•"/>
              <a:defRPr kern="1200" sz="2000">
                <a:solidFill>
                  <a:schemeClr val="tx1"/>
                </a:solidFill>
                <a:latin typeface="+mn-lt"/>
                <a:ea typeface="+mn-ea"/>
                <a:cs typeface="+mn-cs"/>
              </a:defRPr>
            </a:lvl8pPr>
            <a:lvl9pPr algn="l" defTabSz="457200" eaLnBrk="1" hangingPunct="1" indent="-228600" latinLnBrk="0" marL="3886200" rtl="0">
              <a:spcBef>
                <a:spcPct val="20000"/>
              </a:spcBef>
              <a:buFont typeface="Arial"/>
              <a:buChar char="•"/>
              <a:defRPr kern="1200" sz="2000">
                <a:solidFill>
                  <a:schemeClr val="tx1"/>
                </a:solidFill>
                <a:latin typeface="+mn-lt"/>
                <a:ea typeface="+mn-ea"/>
                <a:cs typeface="+mn-cs"/>
              </a:defRPr>
            </a:lvl9pPr>
          </a:lstStyle>
          <a:p>
            <a:pPr indent="0" marL="0">
              <a:buNone/>
              <a:defRPr/>
            </a:pPr>
            <a:r>
              <a:rPr dirty="0" lang="de-DE" sz="1600">
                <a:latin panose="020B0002030500000203" typeface="BundesSans Regular"/>
              </a:rPr>
              <a:t>Dr. Maika Rothkegel</a:t>
            </a:r>
          </a:p>
        </p:txBody>
      </p:sp>
      <p:pic>
        <p:nvPicPr>
          <p:cNvPr id="11" name="Grafik 10"/>
          <p:cNvPicPr>
            <a:picLocks noChangeAspect="1"/>
          </p:cNvPicPr>
          <p:nvPr/>
        </p:nvPicPr>
        <p:blipFill rotWithShape="1">
          <a:blip cstate="print" r:embed="rId3">
            <a:extLst>
              <a:ext uri="{28A0092B-C50C-407E-A947-70E740481C1C}">
                <a14:useLocalDpi xmlns:a14="http://schemas.microsoft.com/office/drawing/2010/main" val="0"/>
              </a:ext>
            </a:extLst>
          </a:blip>
          <a:srcRect b="-383" l="3447" r="5132" t="383"/>
          <a:stretch/>
        </p:blipFill>
        <p:spPr>
          <a:xfrm>
            <a:off x="881081" y="1911929"/>
            <a:ext cx="877649" cy="1440000"/>
          </a:xfrm>
          <a:prstGeom prst="rect">
            <a:avLst/>
          </a:prstGeom>
        </p:spPr>
      </p:pic>
      <p:pic>
        <p:nvPicPr>
          <p:cNvPr id="12" name="Grafik 11"/>
          <p:cNvPicPr>
            <a:picLocks noChangeAspect="1"/>
          </p:cNvPicPr>
          <p:nvPr/>
        </p:nvPicPr>
        <p:blipFill rotWithShape="1">
          <a:blip cstate="print" r:embed="rId4">
            <a:extLst>
              <a:ext uri="{28A0092B-C50C-407E-A947-70E740481C1C}">
                <a14:useLocalDpi xmlns:a14="http://schemas.microsoft.com/office/drawing/2010/main" val="0"/>
              </a:ext>
            </a:extLst>
          </a:blip>
          <a:srcRect b="-257" l="11047" r="25831" t="9307"/>
          <a:stretch/>
        </p:blipFill>
        <p:spPr bwMode="auto">
          <a:xfrm>
            <a:off x="3488002" y="1911929"/>
            <a:ext cx="861676" cy="1440000"/>
          </a:xfrm>
          <a:prstGeom prst="rect">
            <a:avLst/>
          </a:prstGeom>
        </p:spPr>
      </p:pic>
      <p:pic>
        <p:nvPicPr>
          <p:cNvPr id="3" name="Grafik 2"/>
          <p:cNvPicPr>
            <a:picLocks noChangeAspect="1"/>
          </p:cNvPicPr>
          <p:nvPr/>
        </p:nvPicPr>
        <p:blipFill rotWithShape="1">
          <a:blip r:embed="rId5">
            <a:extLst>
              <a:ext uri="{28A0092B-C50C-407E-A947-70E740481C1C}">
                <a14:useLocalDpi xmlns:a14="http://schemas.microsoft.com/office/drawing/2010/main" val="0"/>
              </a:ext>
            </a:extLst>
          </a:blip>
          <a:srcRect l="8437" r="8410"/>
          <a:stretch/>
        </p:blipFill>
        <p:spPr>
          <a:xfrm>
            <a:off x="5834417" y="1908920"/>
            <a:ext cx="880281" cy="1440000"/>
          </a:xfrm>
          <a:prstGeom prst="rect">
            <a:avLst/>
          </a:prstGeom>
        </p:spPr>
      </p:pic>
      <p:sp>
        <p:nvSpPr>
          <p:cNvPr id="7" name="Rechteck 6"/>
          <p:cNvSpPr/>
          <p:nvPr/>
        </p:nvSpPr>
        <p:spPr>
          <a:xfrm>
            <a:off x="779336" y="3605442"/>
            <a:ext cx="4060796" cy="1106970"/>
          </a:xfrm>
          <a:prstGeom prst="rect">
            <a:avLst/>
          </a:prstGeom>
        </p:spPr>
        <p:txBody>
          <a:bodyPr wrap="square">
            <a:spAutoFit/>
          </a:bodyPr>
          <a:lstStyle/>
          <a:p>
            <a:pPr defTabSz="914400">
              <a:lnSpc>
                <a:spcPct val="120000"/>
              </a:lnSpc>
              <a:spcBef>
                <a:spcPts val="1000"/>
              </a:spcBef>
              <a:buClr>
                <a:schemeClr val="tx2"/>
              </a:buClr>
              <a:buSzPct val="80000"/>
              <a:defRPr/>
            </a:pPr>
            <a:r>
              <a:rPr dirty="0" lang="en-US" sz="1600" u="sng">
                <a:latin panose="020B0002030500000203" typeface="BundesSans Regular"/>
              </a:rPr>
              <a:t>FAQ </a:t>
            </a:r>
            <a:r>
              <a:rPr dirty="0" err="1" lang="en-US" sz="1600" u="sng">
                <a:latin panose="020B0002030500000203" typeface="BundesSans Regular"/>
              </a:rPr>
              <a:t>zur</a:t>
            </a:r>
            <a:r>
              <a:rPr dirty="0" lang="en-US" sz="1600" u="sng">
                <a:latin panose="020B0002030500000203" typeface="BundesSans Regular"/>
              </a:rPr>
              <a:t> </a:t>
            </a:r>
            <a:r>
              <a:rPr dirty="0" err="1" lang="en-US" sz="1600" u="sng">
                <a:latin panose="020B0002030500000203" typeface="BundesSans Regular"/>
              </a:rPr>
              <a:t>Maßnahme</a:t>
            </a:r>
            <a:r>
              <a:rPr dirty="0" lang="en-US" sz="1600" u="sng">
                <a:latin panose="020B0002030500000203" typeface="BundesSans Regular"/>
              </a:rPr>
              <a:t>:</a:t>
            </a:r>
          </a:p>
          <a:p>
            <a:pPr defTabSz="914400">
              <a:lnSpc>
                <a:spcPct val="120000"/>
              </a:lnSpc>
              <a:spcBef>
                <a:spcPts val="1000"/>
              </a:spcBef>
              <a:buClr>
                <a:schemeClr val="tx2"/>
              </a:buClr>
              <a:buSzPct val="80000"/>
              <a:defRPr/>
            </a:pPr>
            <a:r>
              <a:rPr dirty="0" lang="en-US" sz="1600">
                <a:latin panose="020B0002030500000203" typeface="BundesSans Regular"/>
              </a:rPr>
              <a:t>https://www.go-bio.de/gobio/de/go-bio/faq-go-bio-initial/faq-go-bio-initial_node.html</a:t>
            </a:r>
          </a:p>
        </p:txBody>
      </p:sp>
    </p:spTree>
    <p:extLst>
      <p:ext uri="{BB962C8B-B14F-4D97-AF65-F5344CB8AC3E}">
        <p14:creationId xmlns:p14="http://schemas.microsoft.com/office/powerpoint/2010/main" val="3768190738"/>
      </p:ext>
    </p:extLst>
  </p:cSld>
  <p:clrMapOvr>
    <a:masterClrMapping/>
  </p:clrMapOvr>
</p:sld>
</file>

<file path=ppt/theme/theme1.xml><?xml version="1.0" encoding="utf-8"?>
<a:theme xmlns:a="http://schemas.openxmlformats.org/drawingml/2006/main" name="Office-Design">
  <a:themeElements>
    <a:clrScheme name="Benutzerdefiniert 2">
      <a:dk1>
        <a:srgbClr val="000000"/>
      </a:dk1>
      <a:lt1>
        <a:srgbClr val="FFFFFF"/>
      </a:lt1>
      <a:dk2>
        <a:srgbClr val="00808A"/>
      </a:dk2>
      <a:lt2>
        <a:srgbClr val="007094"/>
      </a:lt2>
      <a:accent1>
        <a:srgbClr val="004B75"/>
      </a:accent1>
      <a:accent2>
        <a:srgbClr val="5E306D"/>
      </a:accent2>
      <a:accent3>
        <a:srgbClr val="F8DF3A"/>
      </a:accent3>
      <a:accent4>
        <a:srgbClr val="F7BA3D"/>
      </a:accent4>
      <a:accent5>
        <a:srgbClr val="CD5037"/>
      </a:accent5>
      <a:accent6>
        <a:srgbClr val="C0003B"/>
      </a:accent6>
      <a:hlink>
        <a:srgbClr val="007094"/>
      </a:hlink>
      <a:folHlink>
        <a:srgbClr val="00709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chor="ctr" anchorCtr="0">
        <a:noAutofit/>
      </a:bodyPr>
      <a:lstStyle>
        <a:defPPr>
          <a:lnSpc>
            <a:spcPct val="100000"/>
          </a:lnSpc>
          <a:spcAft>
            <a:spcPts val="0"/>
          </a:spcAft>
          <a:defRPr sz="1200" b="1" i="0" baseline="0" dirty="0" smtClean="0">
            <a:solidFill>
              <a:srgbClr val="FFFFFF"/>
            </a:solidFill>
            <a:latin typeface="BundesSans Office Bold"/>
            <a:cs typeface="BundesSans Office Bold"/>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794</Words>
  <Application>Microsoft Office PowerPoint</Application>
  <PresentationFormat>Bildschirmpräsentation (16:9)</PresentationFormat>
  <Paragraphs>162</Paragraphs>
  <Slides>13</Slides>
  <Notes>1</Notes>
  <HiddenSlides>0</HiddenSlides>
  <MMClips>0</MMClips>
  <ScaleCrop>false</ScaleCrop>
  <HeadingPairs>
    <vt:vector size="6" baseType="variant">
      <vt:variant>
        <vt:lpstr>Verwendete Schriftarten</vt:lpstr>
      </vt:variant>
      <vt:variant>
        <vt:i4>9</vt:i4>
      </vt:variant>
      <vt:variant>
        <vt:lpstr>Design</vt:lpstr>
      </vt:variant>
      <vt:variant>
        <vt:i4>1</vt:i4>
      </vt:variant>
      <vt:variant>
        <vt:lpstr>Folientitel</vt:lpstr>
      </vt:variant>
      <vt:variant>
        <vt:i4>13</vt:i4>
      </vt:variant>
    </vt:vector>
  </HeadingPairs>
  <TitlesOfParts>
    <vt:vector size="23" baseType="lpstr">
      <vt:lpstr>Arial</vt:lpstr>
      <vt:lpstr>BundesSans Bold</vt:lpstr>
      <vt:lpstr>BundesSans Medium</vt:lpstr>
      <vt:lpstr>BundesSans Office</vt:lpstr>
      <vt:lpstr>BundesSans Office Bold</vt:lpstr>
      <vt:lpstr>BundesSans Regular</vt:lpstr>
      <vt:lpstr>Calibri</vt:lpstr>
      <vt:lpstr>Symbol</vt:lpstr>
      <vt:lpstr>Wingdings</vt:lpstr>
      <vt:lpstr>Office-Design</vt:lpstr>
      <vt:lpstr>GO-Bio initial – Stärkung des Transfererfolgs in den Lebenswissenschaften</vt:lpstr>
      <vt:lpstr>MOTIVATION</vt:lpstr>
      <vt:lpstr>AUSGANGSLAGE</vt:lpstr>
      <vt:lpstr>FÖRDERZIELE</vt:lpstr>
      <vt:lpstr>EINORDNUNG IN DIE FÖRDERLANDSCHAFT</vt:lpstr>
      <vt:lpstr>THEMATISCHER FOKUS &amp; ZIELGRUPPE</vt:lpstr>
      <vt:lpstr>ART UND UMFANG DER FÖRDERUNG</vt:lpstr>
      <vt:lpstr>SONDIERUNGSPHASE</vt:lpstr>
      <vt:lpstr>MACHBARKEITSPHASE</vt:lpstr>
      <vt:lpstr>BEGLEITAKTIVITÄTEN</vt:lpstr>
      <vt:lpstr>AUSWAHLVERFAHREN</vt:lpstr>
      <vt:lpstr>ALLEINSTELLUNGSMERKMALE</vt:lpstr>
      <vt:lpstr>ANSPRECHPARTNERINNEN PROJEKTTRÄGER VDI/VDE Innovation + Technik GmbH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2015-03-18T15:45:46Z</dcterms:created>
  <dc:creator>familie</dc:creator>
  <cp:lastModifiedBy>Nahif, Yassnah /624 VDI</cp:lastModifiedBy>
  <dcterms:modified xsi:type="dcterms:W3CDTF">2024-12-02T11:08:55Z</dcterms:modified>
  <cp:revision>179</cp:revision>
  <dc:title>PowerPoint-Präsentation</dc:title>
</cp:coreProperties>
</file>